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9" r:id="rId2"/>
    <p:sldId id="332" r:id="rId3"/>
    <p:sldId id="325" r:id="rId4"/>
    <p:sldId id="330" r:id="rId5"/>
    <p:sldId id="331" r:id="rId6"/>
    <p:sldId id="30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00A"/>
    <a:srgbClr val="1A213E"/>
    <a:srgbClr val="042A4C"/>
    <a:srgbClr val="4E9E72"/>
    <a:srgbClr val="313E40"/>
    <a:srgbClr val="404040"/>
    <a:srgbClr val="1775B0"/>
    <a:srgbClr val="0E6AAA"/>
    <a:srgbClr val="F7C007"/>
    <a:srgbClr val="EB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3305-12C5-42C0-8F8D-50A0950ECCD0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5FB8-BBF3-4C40-81B6-94A5028052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0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83A2-5759-A787-9D83-FD124F13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A9B2EC8-2873-D3F1-F0EB-80569270D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CC36FB-E347-F017-11B2-1F99F5CD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B1D421-1410-88C4-1E6E-23D44D7C5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15FB8-BBF3-4C40-81B6-94A50280527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8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8662C-C106-202E-C490-CB4B7B1FB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EDFEC0-267E-5332-9210-39E5A2E87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DADD6-B1C5-FE01-7F96-22524DF2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1D5E44-DBBF-E210-204A-96A05FC8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17A25-909A-79FE-B165-2E2B83EA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40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95276-D463-EF64-9C68-72D2A29C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E3C95B-96B4-6986-24DC-FD7C01B43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98D14-59ED-1959-A571-2EB46C78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27CDD-1B69-A40C-73DA-F33650AC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4339C1-D329-7DCC-39E8-62FA5DC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BA6EC4-4EB0-55E4-7E02-ACC434ABA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438932-B707-37CD-D5DE-7175D47CA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6FE32-3B01-D513-1DF1-F6F51CCD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06A9C-F1E6-2C90-95A1-5850E773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9DD99-9A37-04DB-42A8-777911EB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53043-4081-8C22-4908-7D85E003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9EC0B-1BBC-CE4A-9781-CF6A97E7C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3BA03-6608-D4B2-5849-1CAC64AE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2C3F34-B74D-166A-CEFE-E2230CDD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9863B-BF9A-2A68-B67C-6B6D43D0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2592F-1CF9-0452-AC91-266765E2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483FF7-ADEA-0A3E-ACED-9B3EE4DC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3E1FB7-0D61-B887-D46E-BD611799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7E0AE-2873-D76E-EA8C-3EB60EE2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FBDFB-2087-D4FB-B816-754F6FC8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82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5A836-C4B0-A064-69EF-405B430B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EBE31-DA05-4357-5919-436CC811B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85240C-6277-EE9D-DDDE-0C0F51D67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BE7A9-D4B7-B36D-2535-0E395F4D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E0F40-D94D-DDCA-CF4B-7A6A26DB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8210F6-7EAD-6B56-517C-9646A2AA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6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771A1-89EE-ABEC-951E-8DCB8075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D4F324-473E-07DC-4CAE-AB715DBA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4FB729-41BD-B04D-7FE5-B5393A5C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420BEB-5232-669B-8120-6A6D0F60F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DC9F2E-43F0-C4DF-6FEF-2FC7634F2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5B6A22-B9FD-4E1D-3953-3B4E845C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B6DFB4-8380-F035-FF64-1D0091C3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E14B81-B8EB-9F02-B5D3-357018E5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5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0497C-A6EB-C504-4BE8-7B5BF819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ECA94F-123C-BBC0-57EF-C5BD83F0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ED5BC7-7A78-973A-73A8-BBF1E828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EA30BE-EC28-ABD4-29EE-75F0617E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2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04DF41-E7A3-C2D8-AB72-CAF99E8B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1FB06A-8213-B958-7E7B-C2EBFCC0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0F75CC-9BEF-2687-E434-B1BB283F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40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7FEA0-FB10-068B-0B02-9138B63D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0DD16E-DD62-2E79-D531-F1252EA6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0C15AE-F59D-E586-9A00-391D4A56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D9132F-0D66-825A-50DE-8D99E198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FB0C5D-CD43-5669-A90E-E0FF6B50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C2774B-69FC-5621-8F58-D64B9FC3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06332-279E-0910-E353-9FA8E1BF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F13350-2A23-A6EF-33C6-CA8CBD79B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1F5E15-C961-1F78-3DCB-65CC4D847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75330-C4C1-64A7-6278-1A61BE81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E783A6-44F8-1A93-A9C0-64C88FD1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74F5FA-CF21-0F61-760A-03A5B6D6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66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EE3370-4B56-C868-0970-A82B2B62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7E33B5-3F90-378B-687F-7BAFCD2C1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0CF324-307B-C0B3-2939-48E364F3A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762EC-C2CB-4DBB-8064-A0587AC8843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52B78-60CA-46C4-1A25-20AB8829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C67B8-E146-5B0B-31FF-AB5B44861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090C4C-1A4B-46EB-851C-9D3CE028D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4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0F6AF-5353-49A8-E688-F72F1475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DD317315-B2DF-CA9A-E83C-448A86764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121AA07-316D-AC1D-8DC8-8EA08AE32871}"/>
              </a:ext>
            </a:extLst>
          </p:cNvPr>
          <p:cNvGrpSpPr/>
          <p:nvPr/>
        </p:nvGrpSpPr>
        <p:grpSpPr>
          <a:xfrm>
            <a:off x="766916" y="491613"/>
            <a:ext cx="10854813" cy="5928852"/>
            <a:chOff x="766916" y="491613"/>
            <a:chExt cx="10854813" cy="592885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F8303C3-9BC6-2368-07DF-BB1134FC0EEF}"/>
                </a:ext>
              </a:extLst>
            </p:cNvPr>
            <p:cNvSpPr/>
            <p:nvPr/>
          </p:nvSpPr>
          <p:spPr>
            <a:xfrm>
              <a:off x="766916" y="491613"/>
              <a:ext cx="10854813" cy="592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968399C-EE90-EECF-62E0-F190BD1DA79E}"/>
                </a:ext>
              </a:extLst>
            </p:cNvPr>
            <p:cNvCxnSpPr>
              <a:cxnSpLocks/>
            </p:cNvCxnSpPr>
            <p:nvPr/>
          </p:nvCxnSpPr>
          <p:spPr>
            <a:xfrm>
              <a:off x="1339832" y="1021048"/>
              <a:ext cx="0" cy="4815902"/>
            </a:xfrm>
            <a:prstGeom prst="line">
              <a:avLst/>
            </a:prstGeom>
            <a:ln>
              <a:solidFill>
                <a:srgbClr val="EE80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C131A64-84FE-76CF-FD1E-25775F130F7F}"/>
              </a:ext>
            </a:extLst>
          </p:cNvPr>
          <p:cNvSpPr txBox="1"/>
          <p:nvPr/>
        </p:nvSpPr>
        <p:spPr>
          <a:xfrm>
            <a:off x="5366747" y="2165329"/>
            <a:ext cx="6207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EE800A"/>
                </a:solidFill>
                <a:latin typeface="Calibri" panose="020F0502020204030204" pitchFamily="34" charset="0"/>
              </a:rPr>
              <a:t>Acuerdo </a:t>
            </a:r>
            <a:r>
              <a:rPr lang="es-ES" sz="6000" b="1" dirty="0" err="1">
                <a:solidFill>
                  <a:srgbClr val="EE800A"/>
                </a:solidFill>
                <a:latin typeface="Calibri" panose="020F0502020204030204" pitchFamily="34" charset="0"/>
              </a:rPr>
              <a:t>Multienergía</a:t>
            </a:r>
            <a:endParaRPr lang="es-ES" sz="6000" b="1" dirty="0">
              <a:solidFill>
                <a:srgbClr val="EE800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118219-3BB6-C329-7F03-45500194E0F4}"/>
              </a:ext>
            </a:extLst>
          </p:cNvPr>
          <p:cNvSpPr txBox="1"/>
          <p:nvPr/>
        </p:nvSpPr>
        <p:spPr>
          <a:xfrm rot="16200000">
            <a:off x="-1274514" y="3320233"/>
            <a:ext cx="45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</a:t>
            </a:r>
            <a:r>
              <a:rPr lang="es-ES" sz="3600" b="1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Multienergía</a:t>
            </a:r>
            <a:endParaRPr lang="es-ES" sz="3600" b="1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E1807EE-9AF2-1F20-CF19-339D67DC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00" y="1380457"/>
            <a:ext cx="3785652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75DA8-E186-1CBE-ECEB-C30B8921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CEE29133-2A06-2FC8-5CCE-C569D4DCE4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97E98AF-F6AC-3E40-970F-7008DF709E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9245" y="561001"/>
            <a:ext cx="10854813" cy="5928852"/>
            <a:chOff x="766916" y="491613"/>
            <a:chExt cx="10854813" cy="592885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3CDC18C-C8E6-00C5-ECA8-97D38596D8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916" y="491613"/>
              <a:ext cx="10854813" cy="592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59D4157-7B58-6045-2E89-8A235389044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339832" y="1021048"/>
              <a:ext cx="0" cy="4815902"/>
            </a:xfrm>
            <a:prstGeom prst="line">
              <a:avLst/>
            </a:prstGeom>
            <a:ln>
              <a:solidFill>
                <a:srgbClr val="EE80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182603-08B2-D916-FEBD-AB428ECFEF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378211" y="3320233"/>
            <a:ext cx="45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</a:t>
            </a:r>
            <a:r>
              <a:rPr lang="es-ES" sz="3600" b="1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Multienergía</a:t>
            </a:r>
            <a:endParaRPr lang="es-ES" sz="3600" b="1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ED9858-0C45-BA4E-F754-C2550410EA25}"/>
              </a:ext>
            </a:extLst>
          </p:cNvPr>
          <p:cNvSpPr txBox="1"/>
          <p:nvPr/>
        </p:nvSpPr>
        <p:spPr>
          <a:xfrm>
            <a:off x="561564" y="811425"/>
            <a:ext cx="465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Energía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Hogar</a:t>
            </a:r>
            <a:endParaRPr lang="es-ES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DA429E62-BC54-114C-C6B5-C47012851A94}"/>
              </a:ext>
            </a:extLst>
          </p:cNvPr>
          <p:cNvGrpSpPr/>
          <p:nvPr/>
        </p:nvGrpSpPr>
        <p:grpSpPr>
          <a:xfrm>
            <a:off x="3037327" y="2346638"/>
            <a:ext cx="2072183" cy="1390323"/>
            <a:chOff x="1998407" y="1802125"/>
            <a:chExt cx="2158502" cy="1448238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7D420FE-BAE4-F939-5608-734443E927A1}"/>
                </a:ext>
              </a:extLst>
            </p:cNvPr>
            <p:cNvGrpSpPr/>
            <p:nvPr/>
          </p:nvGrpSpPr>
          <p:grpSpPr>
            <a:xfrm>
              <a:off x="2861999" y="1943730"/>
              <a:ext cx="674551" cy="264160"/>
              <a:chOff x="2861999" y="1943730"/>
              <a:chExt cx="674551" cy="264160"/>
            </a:xfrm>
          </p:grpSpPr>
          <p:sp>
            <p:nvSpPr>
              <p:cNvPr id="14" name="Rectangle 356">
                <a:extLst>
                  <a:ext uri="{FF2B5EF4-FFF2-40B4-BE49-F238E27FC236}">
                    <a16:creationId xmlns:a16="http://schemas.microsoft.com/office/drawing/2014/main" id="{15E83502-3FE1-0146-384F-8ADBEB3A11A8}"/>
                  </a:ext>
                </a:extLst>
              </p:cNvPr>
              <p:cNvSpPr/>
              <p:nvPr/>
            </p:nvSpPr>
            <p:spPr>
              <a:xfrm>
                <a:off x="2861999" y="1943730"/>
                <a:ext cx="381635" cy="2641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400" i="0" kern="100" dirty="0">
                    <a:solidFill>
                      <a:srgbClr val="000000"/>
                    </a:solidFill>
                    <a:effectLst/>
                    <a:ea typeface="Arial" panose="020B0604020202020204" pitchFamily="34" charset="0"/>
                  </a:rPr>
                  <a:t>Luz</a:t>
                </a:r>
                <a:endParaRPr lang="es-ES" sz="800" i="1" kern="100" dirty="0">
                  <a:solidFill>
                    <a:srgbClr val="474747"/>
                  </a:solidFill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21" name="Shape 367">
                <a:extLst>
                  <a:ext uri="{FF2B5EF4-FFF2-40B4-BE49-F238E27FC236}">
                    <a16:creationId xmlns:a16="http://schemas.microsoft.com/office/drawing/2014/main" id="{42C81E02-6F38-6DAA-BC9A-49A593BCA66C}"/>
                  </a:ext>
                </a:extLst>
              </p:cNvPr>
              <p:cNvSpPr/>
              <p:nvPr/>
            </p:nvSpPr>
            <p:spPr>
              <a:xfrm>
                <a:off x="3232385" y="2015849"/>
                <a:ext cx="30416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304419" h="133604">
                    <a:moveTo>
                      <a:pt x="0" y="33401"/>
                    </a:moveTo>
                    <a:lnTo>
                      <a:pt x="237617" y="33401"/>
                    </a:lnTo>
                    <a:lnTo>
                      <a:pt x="237617" y="0"/>
                    </a:lnTo>
                    <a:lnTo>
                      <a:pt x="304419" y="66802"/>
                    </a:lnTo>
                    <a:lnTo>
                      <a:pt x="237617" y="133604"/>
                    </a:lnTo>
                    <a:lnTo>
                      <a:pt x="237617" y="100203"/>
                    </a:lnTo>
                    <a:lnTo>
                      <a:pt x="0" y="100203"/>
                    </a:lnTo>
                    <a:close/>
                  </a:path>
                </a:pathLst>
              </a:custGeom>
              <a:ln w="25400" cap="flat">
                <a:miter lim="101600"/>
              </a:ln>
            </p:spPr>
            <p:style>
              <a:lnRef idx="1">
                <a:srgbClr val="6C3300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BFEC5DC4-23C9-A3EC-5ABD-F9E3C9A0562B}"/>
                </a:ext>
              </a:extLst>
            </p:cNvPr>
            <p:cNvGrpSpPr/>
            <p:nvPr/>
          </p:nvGrpSpPr>
          <p:grpSpPr>
            <a:xfrm>
              <a:off x="1998407" y="1802125"/>
              <a:ext cx="852439" cy="1447800"/>
              <a:chOff x="1998407" y="1802125"/>
              <a:chExt cx="852439" cy="1447800"/>
            </a:xfrm>
          </p:grpSpPr>
          <p:pic>
            <p:nvPicPr>
              <p:cNvPr id="17" name="Picture 358">
                <a:extLst>
                  <a:ext uri="{FF2B5EF4-FFF2-40B4-BE49-F238E27FC236}">
                    <a16:creationId xmlns:a16="http://schemas.microsoft.com/office/drawing/2014/main" id="{BBAEE796-87D6-A9D8-8D25-F28685E91130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88896" y="1824350"/>
                <a:ext cx="326390" cy="378460"/>
              </a:xfrm>
              <a:prstGeom prst="rect">
                <a:avLst/>
              </a:prstGeom>
            </p:spPr>
          </p:pic>
          <p:pic>
            <p:nvPicPr>
              <p:cNvPr id="20" name="Picture 364">
                <a:extLst>
                  <a:ext uri="{FF2B5EF4-FFF2-40B4-BE49-F238E27FC236}">
                    <a16:creationId xmlns:a16="http://schemas.microsoft.com/office/drawing/2014/main" id="{CF74CD19-43E5-BCC1-C855-A8B872BD7B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9536" y="2346955"/>
                <a:ext cx="271145" cy="354965"/>
              </a:xfrm>
              <a:prstGeom prst="rect">
                <a:avLst/>
              </a:prstGeom>
            </p:spPr>
          </p:pic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F27283E9-AFAE-66F6-8574-D02DF9A1F964}"/>
                  </a:ext>
                </a:extLst>
              </p:cNvPr>
              <p:cNvGrpSpPr/>
              <p:nvPr/>
            </p:nvGrpSpPr>
            <p:grpSpPr>
              <a:xfrm>
                <a:off x="1998407" y="1802125"/>
                <a:ext cx="435610" cy="1292225"/>
                <a:chOff x="1998407" y="1802125"/>
                <a:chExt cx="435610" cy="1292225"/>
              </a:xfrm>
            </p:grpSpPr>
            <p:sp>
              <p:nvSpPr>
                <p:cNvPr id="13" name="Shape 355">
                  <a:extLst>
                    <a:ext uri="{FF2B5EF4-FFF2-40B4-BE49-F238E27FC236}">
                      <a16:creationId xmlns:a16="http://schemas.microsoft.com/office/drawing/2014/main" id="{5105C448-505B-8E72-D3AD-323B30D7AC02}"/>
                    </a:ext>
                  </a:extLst>
                </p:cNvPr>
                <p:cNvSpPr/>
                <p:nvPr/>
              </p:nvSpPr>
              <p:spPr>
                <a:xfrm>
                  <a:off x="1998407" y="1802125"/>
                  <a:ext cx="433705" cy="292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4213" h="292227">
                      <a:moveTo>
                        <a:pt x="38100" y="0"/>
                      </a:moveTo>
                      <a:cubicBezTo>
                        <a:pt x="59182" y="0"/>
                        <a:pt x="76200" y="17018"/>
                        <a:pt x="76200" y="38100"/>
                      </a:cubicBezTo>
                      <a:cubicBezTo>
                        <a:pt x="76200" y="53911"/>
                        <a:pt x="66627" y="67437"/>
                        <a:pt x="52947" y="73212"/>
                      </a:cubicBezTo>
                      <a:lnTo>
                        <a:pt x="42926" y="75229"/>
                      </a:lnTo>
                      <a:lnTo>
                        <a:pt x="42926" y="249301"/>
                      </a:lnTo>
                      <a:lnTo>
                        <a:pt x="358013" y="249301"/>
                      </a:lnTo>
                      <a:lnTo>
                        <a:pt x="358013" y="216027"/>
                      </a:lnTo>
                      <a:lnTo>
                        <a:pt x="434213" y="254127"/>
                      </a:lnTo>
                      <a:lnTo>
                        <a:pt x="358013" y="292227"/>
                      </a:lnTo>
                      <a:lnTo>
                        <a:pt x="358013" y="258826"/>
                      </a:lnTo>
                      <a:lnTo>
                        <a:pt x="38100" y="258826"/>
                      </a:lnTo>
                      <a:cubicBezTo>
                        <a:pt x="35560" y="258826"/>
                        <a:pt x="33401" y="256794"/>
                        <a:pt x="33401" y="254127"/>
                      </a:cubicBezTo>
                      <a:lnTo>
                        <a:pt x="33401" y="75251"/>
                      </a:lnTo>
                      <a:lnTo>
                        <a:pt x="23306" y="73212"/>
                      </a:lnTo>
                      <a:cubicBezTo>
                        <a:pt x="9644" y="67437"/>
                        <a:pt x="0" y="53911"/>
                        <a:pt x="0" y="38100"/>
                      </a:cubicBezTo>
                      <a:cubicBezTo>
                        <a:pt x="0" y="17018"/>
                        <a:pt x="17145" y="0"/>
                        <a:pt x="38100" y="0"/>
                      </a:cubicBezTo>
                      <a:close/>
                    </a:path>
                  </a:pathLst>
                </a:custGeom>
                <a:ln w="0" cap="flat">
                  <a:round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F7F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9" name="Shape 361">
                  <a:extLst>
                    <a:ext uri="{FF2B5EF4-FFF2-40B4-BE49-F238E27FC236}">
                      <a16:creationId xmlns:a16="http://schemas.microsoft.com/office/drawing/2014/main" id="{885ACDB7-26AE-7843-66B0-AE11D4967484}"/>
                    </a:ext>
                  </a:extLst>
                </p:cNvPr>
                <p:cNvSpPr/>
                <p:nvPr/>
              </p:nvSpPr>
              <p:spPr>
                <a:xfrm>
                  <a:off x="2025712" y="2049140"/>
                  <a:ext cx="400685" cy="5416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812" h="542163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499237"/>
                      </a:lnTo>
                      <a:lnTo>
                        <a:pt x="324612" y="499237"/>
                      </a:lnTo>
                      <a:lnTo>
                        <a:pt x="324612" y="465963"/>
                      </a:lnTo>
                      <a:lnTo>
                        <a:pt x="400812" y="504063"/>
                      </a:lnTo>
                      <a:lnTo>
                        <a:pt x="324612" y="542163"/>
                      </a:lnTo>
                      <a:lnTo>
                        <a:pt x="324612" y="508762"/>
                      </a:lnTo>
                      <a:lnTo>
                        <a:pt x="4826" y="508762"/>
                      </a:lnTo>
                      <a:cubicBezTo>
                        <a:pt x="2159" y="508762"/>
                        <a:pt x="0" y="506603"/>
                        <a:pt x="0" y="50406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round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F7F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3" name="Shape 375">
                  <a:extLst>
                    <a:ext uri="{FF2B5EF4-FFF2-40B4-BE49-F238E27FC236}">
                      <a16:creationId xmlns:a16="http://schemas.microsoft.com/office/drawing/2014/main" id="{5D86FD69-EA7D-C59A-E338-EAEE1AEB9086}"/>
                    </a:ext>
                  </a:extLst>
                </p:cNvPr>
                <p:cNvSpPr/>
                <p:nvPr/>
              </p:nvSpPr>
              <p:spPr>
                <a:xfrm>
                  <a:off x="2033332" y="2552695"/>
                  <a:ext cx="400685" cy="5416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812" h="542036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499237"/>
                      </a:lnTo>
                      <a:lnTo>
                        <a:pt x="324612" y="499237"/>
                      </a:lnTo>
                      <a:lnTo>
                        <a:pt x="324612" y="465836"/>
                      </a:lnTo>
                      <a:lnTo>
                        <a:pt x="400812" y="503936"/>
                      </a:lnTo>
                      <a:lnTo>
                        <a:pt x="324612" y="542036"/>
                      </a:lnTo>
                      <a:lnTo>
                        <a:pt x="324612" y="508762"/>
                      </a:lnTo>
                      <a:lnTo>
                        <a:pt x="4826" y="508762"/>
                      </a:lnTo>
                      <a:cubicBezTo>
                        <a:pt x="2159" y="508762"/>
                        <a:pt x="0" y="506603"/>
                        <a:pt x="0" y="50393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016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F7F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s-ES"/>
                </a:p>
              </p:txBody>
            </p:sp>
          </p:grpSp>
          <p:pic>
            <p:nvPicPr>
              <p:cNvPr id="24" name="Picture 384">
                <a:extLst>
                  <a:ext uri="{FF2B5EF4-FFF2-40B4-BE49-F238E27FC236}">
                    <a16:creationId xmlns:a16="http://schemas.microsoft.com/office/drawing/2014/main" id="{0304B2C2-0DB3-C165-126F-F25872A04B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5246" y="2894325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43EA779-18CE-C691-7E6E-272CEE52B891}"/>
                </a:ext>
              </a:extLst>
            </p:cNvPr>
            <p:cNvGrpSpPr/>
            <p:nvPr/>
          </p:nvGrpSpPr>
          <p:grpSpPr>
            <a:xfrm>
              <a:off x="2850846" y="2410506"/>
              <a:ext cx="674551" cy="264160"/>
              <a:chOff x="2861999" y="1943730"/>
              <a:chExt cx="674551" cy="264160"/>
            </a:xfrm>
          </p:grpSpPr>
          <p:sp>
            <p:nvSpPr>
              <p:cNvPr id="30" name="Rectangle 356">
                <a:extLst>
                  <a:ext uri="{FF2B5EF4-FFF2-40B4-BE49-F238E27FC236}">
                    <a16:creationId xmlns:a16="http://schemas.microsoft.com/office/drawing/2014/main" id="{63F59BCE-A920-CFA7-072A-8B90CC952FF0}"/>
                  </a:ext>
                </a:extLst>
              </p:cNvPr>
              <p:cNvSpPr/>
              <p:nvPr/>
            </p:nvSpPr>
            <p:spPr>
              <a:xfrm>
                <a:off x="2861999" y="1943730"/>
                <a:ext cx="381635" cy="2641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400" kern="1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Gas</a:t>
                </a:r>
                <a:endParaRPr lang="es-ES" sz="800" i="1" kern="100" dirty="0">
                  <a:solidFill>
                    <a:srgbClr val="474747"/>
                  </a:solidFill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31" name="Shape 367">
                <a:extLst>
                  <a:ext uri="{FF2B5EF4-FFF2-40B4-BE49-F238E27FC236}">
                    <a16:creationId xmlns:a16="http://schemas.microsoft.com/office/drawing/2014/main" id="{C6662E1B-BBE1-C03C-D4EF-F3E3CCD9F66E}"/>
                  </a:ext>
                </a:extLst>
              </p:cNvPr>
              <p:cNvSpPr/>
              <p:nvPr/>
            </p:nvSpPr>
            <p:spPr>
              <a:xfrm>
                <a:off x="3232385" y="2015849"/>
                <a:ext cx="30416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304419" h="133604">
                    <a:moveTo>
                      <a:pt x="0" y="33401"/>
                    </a:moveTo>
                    <a:lnTo>
                      <a:pt x="237617" y="33401"/>
                    </a:lnTo>
                    <a:lnTo>
                      <a:pt x="237617" y="0"/>
                    </a:lnTo>
                    <a:lnTo>
                      <a:pt x="304419" y="66802"/>
                    </a:lnTo>
                    <a:lnTo>
                      <a:pt x="237617" y="133604"/>
                    </a:lnTo>
                    <a:lnTo>
                      <a:pt x="237617" y="100203"/>
                    </a:lnTo>
                    <a:lnTo>
                      <a:pt x="0" y="100203"/>
                    </a:lnTo>
                    <a:close/>
                  </a:path>
                </a:pathLst>
              </a:custGeom>
              <a:ln w="25400" cap="flat">
                <a:miter lim="101600"/>
              </a:ln>
            </p:spPr>
            <p:style>
              <a:lnRef idx="1">
                <a:srgbClr val="6C3300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C98FBFD5-D5BE-9DF0-BF56-F6C36FA4958D}"/>
                </a:ext>
              </a:extLst>
            </p:cNvPr>
            <p:cNvGrpSpPr/>
            <p:nvPr/>
          </p:nvGrpSpPr>
          <p:grpSpPr>
            <a:xfrm>
              <a:off x="2912075" y="2941335"/>
              <a:ext cx="674551" cy="264160"/>
              <a:chOff x="2861999" y="1943730"/>
              <a:chExt cx="674551" cy="264160"/>
            </a:xfrm>
          </p:grpSpPr>
          <p:sp>
            <p:nvSpPr>
              <p:cNvPr id="33" name="Rectangle 356">
                <a:extLst>
                  <a:ext uri="{FF2B5EF4-FFF2-40B4-BE49-F238E27FC236}">
                    <a16:creationId xmlns:a16="http://schemas.microsoft.com/office/drawing/2014/main" id="{BDE40653-1BB8-F89E-C67E-D84BF4DD3C4C}"/>
                  </a:ext>
                </a:extLst>
              </p:cNvPr>
              <p:cNvSpPr/>
              <p:nvPr/>
            </p:nvSpPr>
            <p:spPr>
              <a:xfrm>
                <a:off x="2861999" y="1943730"/>
                <a:ext cx="381635" cy="2641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400" kern="1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SVA</a:t>
                </a:r>
                <a:endParaRPr lang="es-ES" sz="800" i="1" kern="100" dirty="0">
                  <a:solidFill>
                    <a:srgbClr val="474747"/>
                  </a:solidFill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34" name="Shape 367">
                <a:extLst>
                  <a:ext uri="{FF2B5EF4-FFF2-40B4-BE49-F238E27FC236}">
                    <a16:creationId xmlns:a16="http://schemas.microsoft.com/office/drawing/2014/main" id="{B4D7994B-469A-2207-79B8-B96305A95BFC}"/>
                  </a:ext>
                </a:extLst>
              </p:cNvPr>
              <p:cNvSpPr/>
              <p:nvPr/>
            </p:nvSpPr>
            <p:spPr>
              <a:xfrm>
                <a:off x="3232385" y="2015849"/>
                <a:ext cx="30416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304419" h="133604">
                    <a:moveTo>
                      <a:pt x="0" y="33401"/>
                    </a:moveTo>
                    <a:lnTo>
                      <a:pt x="237617" y="33401"/>
                    </a:lnTo>
                    <a:lnTo>
                      <a:pt x="237617" y="0"/>
                    </a:lnTo>
                    <a:lnTo>
                      <a:pt x="304419" y="66802"/>
                    </a:lnTo>
                    <a:lnTo>
                      <a:pt x="237617" y="133604"/>
                    </a:lnTo>
                    <a:lnTo>
                      <a:pt x="237617" y="100203"/>
                    </a:lnTo>
                    <a:lnTo>
                      <a:pt x="0" y="100203"/>
                    </a:lnTo>
                    <a:close/>
                  </a:path>
                </a:pathLst>
              </a:custGeom>
              <a:ln w="25400" cap="flat">
                <a:miter lim="101600"/>
              </a:ln>
            </p:spPr>
            <p:style>
              <a:lnRef idx="1">
                <a:srgbClr val="6C3300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7" name="Rectangle 5732">
              <a:extLst>
                <a:ext uri="{FF2B5EF4-FFF2-40B4-BE49-F238E27FC236}">
                  <a16:creationId xmlns:a16="http://schemas.microsoft.com/office/drawing/2014/main" id="{2F5238A9-B0A1-5CD4-77F1-B4F404D6D670}"/>
                </a:ext>
              </a:extLst>
            </p:cNvPr>
            <p:cNvSpPr/>
            <p:nvPr/>
          </p:nvSpPr>
          <p:spPr>
            <a:xfrm>
              <a:off x="3676790" y="2986203"/>
              <a:ext cx="480119" cy="2641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i="0" kern="10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50€</a:t>
              </a:r>
              <a:endParaRPr lang="es-ES" sz="800" i="1" kern="100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5732">
              <a:extLst>
                <a:ext uri="{FF2B5EF4-FFF2-40B4-BE49-F238E27FC236}">
                  <a16:creationId xmlns:a16="http://schemas.microsoft.com/office/drawing/2014/main" id="{D74A6504-819B-2D76-AE7F-AD28AA4B0B99}"/>
                </a:ext>
              </a:extLst>
            </p:cNvPr>
            <p:cNvSpPr/>
            <p:nvPr/>
          </p:nvSpPr>
          <p:spPr>
            <a:xfrm>
              <a:off x="3640055" y="1952803"/>
              <a:ext cx="480119" cy="2641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i="0" kern="10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50€</a:t>
              </a:r>
              <a:endParaRPr lang="es-ES" sz="800" i="1" kern="100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5732">
              <a:extLst>
                <a:ext uri="{FF2B5EF4-FFF2-40B4-BE49-F238E27FC236}">
                  <a16:creationId xmlns:a16="http://schemas.microsoft.com/office/drawing/2014/main" id="{214F97EF-F99D-E3C1-6B53-95C89674A23E}"/>
                </a:ext>
              </a:extLst>
            </p:cNvPr>
            <p:cNvSpPr/>
            <p:nvPr/>
          </p:nvSpPr>
          <p:spPr>
            <a:xfrm>
              <a:off x="3669687" y="2446956"/>
              <a:ext cx="480119" cy="2641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i="0" kern="100" dirty="0">
                  <a:solidFill>
                    <a:srgbClr val="5A5A5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50€</a:t>
              </a:r>
              <a:endParaRPr lang="es-ES" sz="800" i="1" kern="100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52666EF-7B23-0B07-BF4D-5D61674B89E5}"/>
              </a:ext>
            </a:extLst>
          </p:cNvPr>
          <p:cNvGrpSpPr/>
          <p:nvPr/>
        </p:nvGrpSpPr>
        <p:grpSpPr>
          <a:xfrm>
            <a:off x="1804178" y="2652595"/>
            <a:ext cx="1286662" cy="1286662"/>
            <a:chOff x="3542671" y="4444064"/>
            <a:chExt cx="1387943" cy="1387943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47BAB97-013D-115A-F50A-6440B2138C63}"/>
                </a:ext>
              </a:extLst>
            </p:cNvPr>
            <p:cNvSpPr/>
            <p:nvPr/>
          </p:nvSpPr>
          <p:spPr>
            <a:xfrm>
              <a:off x="3623734" y="4515557"/>
              <a:ext cx="1231936" cy="1231936"/>
            </a:xfrm>
            <a:prstGeom prst="ellipse">
              <a:avLst/>
            </a:prstGeom>
            <a:noFill/>
            <a:ln w="76200">
              <a:solidFill>
                <a:srgbClr val="EE80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239C8785-7DFD-FC94-58E8-181E4E5BA9E6}"/>
                </a:ext>
              </a:extLst>
            </p:cNvPr>
            <p:cNvGrpSpPr/>
            <p:nvPr/>
          </p:nvGrpSpPr>
          <p:grpSpPr>
            <a:xfrm>
              <a:off x="3542671" y="4444064"/>
              <a:ext cx="1387943" cy="1387943"/>
              <a:chOff x="3542671" y="4444064"/>
              <a:chExt cx="1387943" cy="1387943"/>
            </a:xfrm>
          </p:grpSpPr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8553E8DB-EF4F-8EBA-368A-A44EBF9479D4}"/>
                  </a:ext>
                </a:extLst>
              </p:cNvPr>
              <p:cNvSpPr txBox="1"/>
              <p:nvPr/>
            </p:nvSpPr>
            <p:spPr>
              <a:xfrm>
                <a:off x="3685097" y="4658708"/>
                <a:ext cx="11092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Hasta 150€ en saldo </a:t>
                </a:r>
                <a:r>
                  <a:rPr lang="es-ES" sz="1400" b="1" dirty="0" err="1"/>
                  <a:t>Waylet</a:t>
                </a:r>
                <a:endParaRPr lang="es-ES" sz="1400" b="1" dirty="0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8E9042BA-EEBD-1BF1-AB59-0CC5818DB9E2}"/>
                  </a:ext>
                </a:extLst>
              </p:cNvPr>
              <p:cNvSpPr/>
              <p:nvPr/>
            </p:nvSpPr>
            <p:spPr>
              <a:xfrm>
                <a:off x="3542671" y="4444064"/>
                <a:ext cx="1387943" cy="1387943"/>
              </a:xfrm>
              <a:prstGeom prst="ellipse">
                <a:avLst/>
              </a:prstGeom>
              <a:noFill/>
              <a:ln w="1143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5BC3809-9E6E-F3CC-CABF-73BAD586B68C}"/>
              </a:ext>
            </a:extLst>
          </p:cNvPr>
          <p:cNvSpPr txBox="1"/>
          <p:nvPr/>
        </p:nvSpPr>
        <p:spPr>
          <a:xfrm>
            <a:off x="4073418" y="659298"/>
            <a:ext cx="5490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Siempre se dará </a:t>
            </a:r>
            <a:r>
              <a:rPr lang="es-ES" sz="1600" b="1" dirty="0">
                <a:solidFill>
                  <a:srgbClr val="EE800A"/>
                </a:solidFill>
              </a:rPr>
              <a:t>el precio más bajo dentro de sus ofertas. </a:t>
            </a:r>
            <a:r>
              <a:rPr lang="es-ES" sz="1100" b="1" dirty="0"/>
              <a:t>(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canal especializado para Aficiones Unidas 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cuenta actualmente con una mejora en el </a:t>
            </a:r>
            <a:r>
              <a:rPr lang="es-ES" sz="1100" dirty="0">
                <a:ea typeface="Calibri" panose="020F0502020204030204" pitchFamily="34" charset="0"/>
                <a:cs typeface="Times New Roman" panose="02020603050405020304" pitchFamily="18" charset="0"/>
              </a:rPr>
              <a:t>está pagando en el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 de cada 5 casos. Este </a:t>
            </a: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canal analiza la situación de cada cliente, sus necesidades y le propone una oferta aprovechando las variaciones del mercado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1100" b="1" dirty="0"/>
              <a:t> 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EA800A3D-4B82-7020-644D-54F3FC9F3A8C}"/>
              </a:ext>
            </a:extLst>
          </p:cNvPr>
          <p:cNvGrpSpPr/>
          <p:nvPr/>
        </p:nvGrpSpPr>
        <p:grpSpPr>
          <a:xfrm>
            <a:off x="1847327" y="4584415"/>
            <a:ext cx="3349531" cy="1314557"/>
            <a:chOff x="2685837" y="4066068"/>
            <a:chExt cx="3349531" cy="1314557"/>
          </a:xfrm>
        </p:grpSpPr>
        <p:sp>
          <p:nvSpPr>
            <p:cNvPr id="63" name="Rectangle 356">
              <a:extLst>
                <a:ext uri="{FF2B5EF4-FFF2-40B4-BE49-F238E27FC236}">
                  <a16:creationId xmlns:a16="http://schemas.microsoft.com/office/drawing/2014/main" id="{40C11FA1-F172-0920-E860-8C771CB580B5}"/>
                </a:ext>
              </a:extLst>
            </p:cNvPr>
            <p:cNvSpPr/>
            <p:nvPr/>
          </p:nvSpPr>
          <p:spPr>
            <a:xfrm>
              <a:off x="2984705" y="4150400"/>
              <a:ext cx="2889927" cy="3800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kern="100" dirty="0">
                  <a:solidFill>
                    <a:srgbClr val="000000"/>
                  </a:solidFill>
                  <a:ea typeface="Calibri" panose="020F0502020204030204" pitchFamily="34" charset="0"/>
                </a:rPr>
                <a:t>Producto Precio Fijo</a:t>
              </a:r>
              <a:r>
                <a:rPr lang="es-ES" sz="1400" kern="100" dirty="0">
                  <a:solidFill>
                    <a:srgbClr val="000000"/>
                  </a:solidFill>
                  <a:ea typeface="Calibri" panose="020F0502020204030204" pitchFamily="34" charset="0"/>
                </a:rPr>
                <a:t>: Paga lo mismo independientemente del horario </a:t>
              </a:r>
              <a:endParaRPr lang="es-ES" sz="800" i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B72DE031-2E2E-0153-741D-5E7914E4C5EF}"/>
                </a:ext>
              </a:extLst>
            </p:cNvPr>
            <p:cNvGrpSpPr/>
            <p:nvPr/>
          </p:nvGrpSpPr>
          <p:grpSpPr>
            <a:xfrm>
              <a:off x="2685837" y="4066068"/>
              <a:ext cx="258224" cy="1240549"/>
              <a:chOff x="1998407" y="1802125"/>
              <a:chExt cx="268981" cy="1292225"/>
            </a:xfrm>
          </p:grpSpPr>
          <p:sp>
            <p:nvSpPr>
              <p:cNvPr id="60" name="Shape 355">
                <a:extLst>
                  <a:ext uri="{FF2B5EF4-FFF2-40B4-BE49-F238E27FC236}">
                    <a16:creationId xmlns:a16="http://schemas.microsoft.com/office/drawing/2014/main" id="{FDBCAE99-9AD6-8672-DB94-7BC4DBC59651}"/>
                  </a:ext>
                </a:extLst>
              </p:cNvPr>
              <p:cNvSpPr/>
              <p:nvPr/>
            </p:nvSpPr>
            <p:spPr>
              <a:xfrm>
                <a:off x="1998407" y="1802125"/>
                <a:ext cx="253344" cy="292100"/>
              </a:xfrm>
              <a:custGeom>
                <a:avLst/>
                <a:gdLst/>
                <a:ahLst/>
                <a:cxnLst/>
                <a:rect l="0" t="0" r="0" b="0"/>
                <a:pathLst>
                  <a:path w="434213" h="292227">
                    <a:moveTo>
                      <a:pt x="38100" y="0"/>
                    </a:moveTo>
                    <a:cubicBezTo>
                      <a:pt x="59182" y="0"/>
                      <a:pt x="76200" y="17018"/>
                      <a:pt x="76200" y="38100"/>
                    </a:cubicBezTo>
                    <a:cubicBezTo>
                      <a:pt x="76200" y="53911"/>
                      <a:pt x="66627" y="67437"/>
                      <a:pt x="52947" y="73212"/>
                    </a:cubicBezTo>
                    <a:lnTo>
                      <a:pt x="42926" y="75229"/>
                    </a:lnTo>
                    <a:lnTo>
                      <a:pt x="42926" y="249301"/>
                    </a:lnTo>
                    <a:lnTo>
                      <a:pt x="358013" y="249301"/>
                    </a:lnTo>
                    <a:lnTo>
                      <a:pt x="358013" y="216027"/>
                    </a:lnTo>
                    <a:lnTo>
                      <a:pt x="434213" y="254127"/>
                    </a:lnTo>
                    <a:lnTo>
                      <a:pt x="358013" y="292227"/>
                    </a:lnTo>
                    <a:lnTo>
                      <a:pt x="358013" y="258826"/>
                    </a:lnTo>
                    <a:lnTo>
                      <a:pt x="38100" y="258826"/>
                    </a:lnTo>
                    <a:cubicBezTo>
                      <a:pt x="35560" y="258826"/>
                      <a:pt x="33401" y="256794"/>
                      <a:pt x="33401" y="254127"/>
                    </a:cubicBezTo>
                    <a:lnTo>
                      <a:pt x="33401" y="75251"/>
                    </a:lnTo>
                    <a:lnTo>
                      <a:pt x="23306" y="73212"/>
                    </a:lnTo>
                    <a:cubicBezTo>
                      <a:pt x="9644" y="67437"/>
                      <a:pt x="0" y="53911"/>
                      <a:pt x="0" y="38100"/>
                    </a:cubicBezTo>
                    <a:cubicBezTo>
                      <a:pt x="0" y="17018"/>
                      <a:pt x="17145" y="0"/>
                      <a:pt x="38100" y="0"/>
                    </a:cubicBezTo>
                    <a:close/>
                  </a:path>
                </a:pathLst>
              </a:custGeom>
              <a:ln w="0" cap="flat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7F0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61" name="Shape 361">
                <a:extLst>
                  <a:ext uri="{FF2B5EF4-FFF2-40B4-BE49-F238E27FC236}">
                    <a16:creationId xmlns:a16="http://schemas.microsoft.com/office/drawing/2014/main" id="{800AD537-4B1D-D528-B9A6-4758E8951384}"/>
                  </a:ext>
                </a:extLst>
              </p:cNvPr>
              <p:cNvSpPr/>
              <p:nvPr/>
            </p:nvSpPr>
            <p:spPr>
              <a:xfrm>
                <a:off x="2025712" y="2049140"/>
                <a:ext cx="234056" cy="541655"/>
              </a:xfrm>
              <a:custGeom>
                <a:avLst/>
                <a:gdLst/>
                <a:ahLst/>
                <a:cxnLst/>
                <a:rect l="0" t="0" r="0" b="0"/>
                <a:pathLst>
                  <a:path w="400812" h="542163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499237"/>
                    </a:lnTo>
                    <a:lnTo>
                      <a:pt x="324612" y="499237"/>
                    </a:lnTo>
                    <a:lnTo>
                      <a:pt x="324612" y="465963"/>
                    </a:lnTo>
                    <a:lnTo>
                      <a:pt x="400812" y="504063"/>
                    </a:lnTo>
                    <a:lnTo>
                      <a:pt x="324612" y="542163"/>
                    </a:lnTo>
                    <a:lnTo>
                      <a:pt x="324612" y="508762"/>
                    </a:lnTo>
                    <a:lnTo>
                      <a:pt x="4826" y="508762"/>
                    </a:lnTo>
                    <a:cubicBezTo>
                      <a:pt x="2159" y="508762"/>
                      <a:pt x="0" y="506603"/>
                      <a:pt x="0" y="504063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7F0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62" name="Shape 375">
                <a:extLst>
                  <a:ext uri="{FF2B5EF4-FFF2-40B4-BE49-F238E27FC236}">
                    <a16:creationId xmlns:a16="http://schemas.microsoft.com/office/drawing/2014/main" id="{4C6D2FA1-6BD1-DA3D-A956-439322FAC146}"/>
                  </a:ext>
                </a:extLst>
              </p:cNvPr>
              <p:cNvSpPr/>
              <p:nvPr/>
            </p:nvSpPr>
            <p:spPr>
              <a:xfrm>
                <a:off x="2033332" y="2552695"/>
                <a:ext cx="234056" cy="541655"/>
              </a:xfrm>
              <a:custGeom>
                <a:avLst/>
                <a:gdLst/>
                <a:ahLst/>
                <a:cxnLst/>
                <a:rect l="0" t="0" r="0" b="0"/>
                <a:pathLst>
                  <a:path w="400812" h="542036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499237"/>
                    </a:lnTo>
                    <a:lnTo>
                      <a:pt x="324612" y="499237"/>
                    </a:lnTo>
                    <a:lnTo>
                      <a:pt x="324612" y="465836"/>
                    </a:lnTo>
                    <a:lnTo>
                      <a:pt x="400812" y="503936"/>
                    </a:lnTo>
                    <a:lnTo>
                      <a:pt x="324612" y="542036"/>
                    </a:lnTo>
                    <a:lnTo>
                      <a:pt x="324612" y="508762"/>
                    </a:lnTo>
                    <a:lnTo>
                      <a:pt x="4826" y="508762"/>
                    </a:lnTo>
                    <a:cubicBezTo>
                      <a:pt x="2159" y="508762"/>
                      <a:pt x="0" y="506603"/>
                      <a:pt x="0" y="503936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016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7F0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4" name="Rectangle 356">
              <a:extLst>
                <a:ext uri="{FF2B5EF4-FFF2-40B4-BE49-F238E27FC236}">
                  <a16:creationId xmlns:a16="http://schemas.microsoft.com/office/drawing/2014/main" id="{AF2ED8A0-C812-0BD6-1AFB-89818594C8D6}"/>
                </a:ext>
              </a:extLst>
            </p:cNvPr>
            <p:cNvSpPr/>
            <p:nvPr/>
          </p:nvSpPr>
          <p:spPr>
            <a:xfrm>
              <a:off x="2964248" y="4648767"/>
              <a:ext cx="2484859" cy="3255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i="1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Tarifa </a:t>
              </a:r>
              <a:r>
                <a:rPr lang="es-ES" sz="1400" b="1" i="1" kern="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Plana</a:t>
              </a:r>
              <a:r>
                <a:rPr lang="es-ES" sz="1400" i="1" kern="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:Paga</a:t>
              </a:r>
              <a:r>
                <a:rPr lang="es-ES" sz="1400" i="1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 lo mismo todos los meses sin sorpresas </a:t>
              </a:r>
              <a:endParaRPr lang="es-ES" sz="800" i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2" name="Rectangle 356">
              <a:extLst>
                <a:ext uri="{FF2B5EF4-FFF2-40B4-BE49-F238E27FC236}">
                  <a16:creationId xmlns:a16="http://schemas.microsoft.com/office/drawing/2014/main" id="{CA1FB2D5-A31A-4BDD-8998-0486D847B145}"/>
                </a:ext>
              </a:extLst>
            </p:cNvPr>
            <p:cNvSpPr/>
            <p:nvPr/>
          </p:nvSpPr>
          <p:spPr>
            <a:xfrm>
              <a:off x="2974449" y="5105211"/>
              <a:ext cx="3060919" cy="2754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kern="100" dirty="0">
                  <a:solidFill>
                    <a:srgbClr val="000000"/>
                  </a:solidFill>
                  <a:ea typeface="Calibri" panose="020F0502020204030204" pitchFamily="34" charset="0"/>
                </a:rPr>
                <a:t>SMART </a:t>
              </a:r>
              <a:r>
                <a:rPr lang="es-ES" sz="1400" b="1" kern="100" dirty="0" err="1">
                  <a:solidFill>
                    <a:srgbClr val="000000"/>
                  </a:solidFill>
                  <a:ea typeface="Calibri" panose="020F0502020204030204" pitchFamily="34" charset="0"/>
                </a:rPr>
                <a:t>Products</a:t>
              </a:r>
              <a:r>
                <a:rPr lang="es-ES" sz="1400" kern="100" dirty="0">
                  <a:solidFill>
                    <a:srgbClr val="000000"/>
                  </a:solidFill>
                  <a:ea typeface="Calibri" panose="020F0502020204030204" pitchFamily="34" charset="0"/>
                </a:rPr>
                <a:t>: Ofertas que se adapten a las necesidades de los clientes</a:t>
              </a:r>
              <a:endParaRPr lang="es-ES" sz="800" i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65" name="Rectangle 356">
            <a:extLst>
              <a:ext uri="{FF2B5EF4-FFF2-40B4-BE49-F238E27FC236}">
                <a16:creationId xmlns:a16="http://schemas.microsoft.com/office/drawing/2014/main" id="{C5F945FD-5A67-0BE5-0E30-9EA072C749F0}"/>
              </a:ext>
            </a:extLst>
          </p:cNvPr>
          <p:cNvSpPr/>
          <p:nvPr/>
        </p:nvSpPr>
        <p:spPr>
          <a:xfrm rot="16200000">
            <a:off x="965782" y="4701613"/>
            <a:ext cx="1509769" cy="2754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kern="100" dirty="0">
                <a:solidFill>
                  <a:srgbClr val="000000"/>
                </a:solidFill>
                <a:ea typeface="Calibri" panose="020F0502020204030204" pitchFamily="34" charset="0"/>
              </a:rPr>
              <a:t>TARIFAS</a:t>
            </a:r>
            <a:endParaRPr lang="es-ES" sz="800" b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4F8E27C-6FE8-131F-F76D-1B12F9471A45}"/>
              </a:ext>
            </a:extLst>
          </p:cNvPr>
          <p:cNvSpPr txBox="1"/>
          <p:nvPr/>
        </p:nvSpPr>
        <p:spPr>
          <a:xfrm>
            <a:off x="5352964" y="4592407"/>
            <a:ext cx="199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Descuento Carburante</a:t>
            </a:r>
            <a:r>
              <a:rPr lang="es-ES" sz="1200" dirty="0"/>
              <a:t>: hasta </a:t>
            </a:r>
            <a:r>
              <a:rPr lang="es-ES" sz="1200" b="1" dirty="0"/>
              <a:t>15 </a:t>
            </a:r>
            <a:r>
              <a:rPr lang="es-ES" sz="1200" b="1" dirty="0" err="1"/>
              <a:t>cnt</a:t>
            </a:r>
            <a:r>
              <a:rPr lang="es-ES" sz="1200" b="1" dirty="0"/>
              <a:t>/€ litro </a:t>
            </a:r>
            <a:r>
              <a:rPr lang="es-ES" sz="1200" dirty="0"/>
              <a:t>a través de </a:t>
            </a:r>
            <a:r>
              <a:rPr lang="es-ES" sz="1200" dirty="0" err="1"/>
              <a:t>Waylet</a:t>
            </a:r>
            <a:r>
              <a:rPr lang="es-ES" sz="1200" dirty="0"/>
              <a:t> 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69E7CDBD-A584-9E7D-6DD1-C5F1EAB21C25}"/>
              </a:ext>
            </a:extLst>
          </p:cNvPr>
          <p:cNvSpPr txBox="1"/>
          <p:nvPr/>
        </p:nvSpPr>
        <p:spPr>
          <a:xfrm>
            <a:off x="5343156" y="5638752"/>
            <a:ext cx="228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APP Vitit: </a:t>
            </a:r>
            <a:r>
              <a:rPr lang="es-ES" sz="1200" dirty="0"/>
              <a:t>control de consumo 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C3257FB-3F18-44F6-457D-E604B52E1314}"/>
              </a:ext>
            </a:extLst>
          </p:cNvPr>
          <p:cNvSpPr txBox="1"/>
          <p:nvPr/>
        </p:nvSpPr>
        <p:spPr>
          <a:xfrm>
            <a:off x="5346641" y="5222075"/>
            <a:ext cx="6293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Compromiso ahorro/no permanencia: </a:t>
            </a:r>
            <a:r>
              <a:rPr lang="es-ES" sz="1200" dirty="0"/>
              <a:t>si a un cliente le ofrecen mejores precios en otra comercializadora, lo igualamos o quitamos la permanencia </a:t>
            </a:r>
          </a:p>
        </p:txBody>
      </p:sp>
      <p:sp>
        <p:nvSpPr>
          <p:cNvPr id="74" name="Shape 367">
            <a:extLst>
              <a:ext uri="{FF2B5EF4-FFF2-40B4-BE49-F238E27FC236}">
                <a16:creationId xmlns:a16="http://schemas.microsoft.com/office/drawing/2014/main" id="{C031C3B2-BFAE-CDEF-F613-5DEDD388CF06}"/>
              </a:ext>
            </a:extLst>
          </p:cNvPr>
          <p:cNvSpPr/>
          <p:nvPr/>
        </p:nvSpPr>
        <p:spPr>
          <a:xfrm>
            <a:off x="4617912" y="5193930"/>
            <a:ext cx="292002" cy="128017"/>
          </a:xfrm>
          <a:custGeom>
            <a:avLst/>
            <a:gdLst/>
            <a:ahLst/>
            <a:cxnLst/>
            <a:rect l="0" t="0" r="0" b="0"/>
            <a:pathLst>
              <a:path w="304419" h="133604">
                <a:moveTo>
                  <a:pt x="0" y="33401"/>
                </a:moveTo>
                <a:lnTo>
                  <a:pt x="237617" y="33401"/>
                </a:lnTo>
                <a:lnTo>
                  <a:pt x="237617" y="0"/>
                </a:lnTo>
                <a:lnTo>
                  <a:pt x="304419" y="66802"/>
                </a:lnTo>
                <a:lnTo>
                  <a:pt x="237617" y="133604"/>
                </a:lnTo>
                <a:lnTo>
                  <a:pt x="237617" y="100203"/>
                </a:lnTo>
                <a:lnTo>
                  <a:pt x="0" y="100203"/>
                </a:lnTo>
                <a:close/>
              </a:path>
            </a:pathLst>
          </a:custGeom>
          <a:ln w="25400" cap="flat">
            <a:miter lim="101600"/>
          </a:ln>
        </p:spPr>
        <p:style>
          <a:lnRef idx="1">
            <a:srgbClr val="6C33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 sz="1200"/>
          </a:p>
        </p:txBody>
      </p:sp>
      <p:sp>
        <p:nvSpPr>
          <p:cNvPr id="75" name="Rectangle 356">
            <a:extLst>
              <a:ext uri="{FF2B5EF4-FFF2-40B4-BE49-F238E27FC236}">
                <a16:creationId xmlns:a16="http://schemas.microsoft.com/office/drawing/2014/main" id="{8CF2B6ED-CC15-8C48-B8CF-DFCA39D81D17}"/>
              </a:ext>
            </a:extLst>
          </p:cNvPr>
          <p:cNvSpPr/>
          <p:nvPr/>
        </p:nvSpPr>
        <p:spPr>
          <a:xfrm rot="16200000">
            <a:off x="4411249" y="4716100"/>
            <a:ext cx="1509769" cy="2754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INCLUYE</a:t>
            </a:r>
            <a:endParaRPr lang="es-ES" sz="1200" b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C2DD54B5-93F5-003A-E93C-3E9DBC436339}"/>
              </a:ext>
            </a:extLst>
          </p:cNvPr>
          <p:cNvCxnSpPr>
            <a:cxnSpLocks/>
          </p:cNvCxnSpPr>
          <p:nvPr/>
        </p:nvCxnSpPr>
        <p:spPr>
          <a:xfrm>
            <a:off x="1936211" y="1822964"/>
            <a:ext cx="5598247" cy="0"/>
          </a:xfrm>
          <a:prstGeom prst="line">
            <a:avLst/>
          </a:prstGeom>
          <a:ln>
            <a:solidFill>
              <a:srgbClr val="EE80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56">
            <a:extLst>
              <a:ext uri="{FF2B5EF4-FFF2-40B4-BE49-F238E27FC236}">
                <a16:creationId xmlns:a16="http://schemas.microsoft.com/office/drawing/2014/main" id="{14316204-9B16-2441-36CC-E5177FA4C326}"/>
              </a:ext>
            </a:extLst>
          </p:cNvPr>
          <p:cNvSpPr/>
          <p:nvPr/>
        </p:nvSpPr>
        <p:spPr>
          <a:xfrm>
            <a:off x="5037577" y="2462592"/>
            <a:ext cx="1719595" cy="380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i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 contratar luz</a:t>
            </a:r>
            <a:endParaRPr lang="es-ES" sz="800" i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Rectangle 356">
            <a:extLst>
              <a:ext uri="{FF2B5EF4-FFF2-40B4-BE49-F238E27FC236}">
                <a16:creationId xmlns:a16="http://schemas.microsoft.com/office/drawing/2014/main" id="{A57D563E-F6BB-20AC-5EB5-8E9BA231A7D4}"/>
              </a:ext>
            </a:extLst>
          </p:cNvPr>
          <p:cNvSpPr/>
          <p:nvPr/>
        </p:nvSpPr>
        <p:spPr>
          <a:xfrm>
            <a:off x="5060630" y="2998568"/>
            <a:ext cx="1719595" cy="380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i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 contratar </a:t>
            </a:r>
            <a:r>
              <a:rPr lang="es-ES" sz="1400" i="1" kern="100" dirty="0">
                <a:solidFill>
                  <a:srgbClr val="000000"/>
                </a:solidFill>
                <a:ea typeface="Calibri" panose="020F0502020204030204" pitchFamily="34" charset="0"/>
              </a:rPr>
              <a:t>gas</a:t>
            </a:r>
            <a:endParaRPr lang="es-ES" sz="800" i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356">
            <a:extLst>
              <a:ext uri="{FF2B5EF4-FFF2-40B4-BE49-F238E27FC236}">
                <a16:creationId xmlns:a16="http://schemas.microsoft.com/office/drawing/2014/main" id="{57E630ED-B2A0-011B-98BD-46A4FF63CA56}"/>
              </a:ext>
            </a:extLst>
          </p:cNvPr>
          <p:cNvSpPr/>
          <p:nvPr/>
        </p:nvSpPr>
        <p:spPr>
          <a:xfrm>
            <a:off x="5167526" y="3458251"/>
            <a:ext cx="1719595" cy="380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i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 contratar </a:t>
            </a:r>
            <a:r>
              <a:rPr lang="es-ES" sz="1400" i="1" kern="100" dirty="0">
                <a:solidFill>
                  <a:srgbClr val="000000"/>
                </a:solidFill>
                <a:ea typeface="Calibri" panose="020F0502020204030204" pitchFamily="34" charset="0"/>
              </a:rPr>
              <a:t>asistencia averías luz/gas</a:t>
            </a:r>
            <a:endParaRPr lang="es-ES" sz="800" i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9" name="Rectangle 356">
            <a:extLst>
              <a:ext uri="{FF2B5EF4-FFF2-40B4-BE49-F238E27FC236}">
                <a16:creationId xmlns:a16="http://schemas.microsoft.com/office/drawing/2014/main" id="{078F605E-1A40-18D6-94A9-5244E65FD2BC}"/>
              </a:ext>
            </a:extLst>
          </p:cNvPr>
          <p:cNvSpPr/>
          <p:nvPr/>
        </p:nvSpPr>
        <p:spPr>
          <a:xfrm>
            <a:off x="9102612" y="1931490"/>
            <a:ext cx="1980491" cy="43766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kern="100" dirty="0">
                <a:solidFill>
                  <a:srgbClr val="EE800A"/>
                </a:solidFill>
                <a:ea typeface="Calibri" panose="020F0502020204030204" pitchFamily="34" charset="0"/>
              </a:rPr>
              <a:t>REGALO POR CONTRATAR LUZ</a:t>
            </a:r>
            <a:endParaRPr lang="es-ES" sz="800" b="1" kern="100" dirty="0">
              <a:solidFill>
                <a:srgbClr val="EE800A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Shape 367">
            <a:extLst>
              <a:ext uri="{FF2B5EF4-FFF2-40B4-BE49-F238E27FC236}">
                <a16:creationId xmlns:a16="http://schemas.microsoft.com/office/drawing/2014/main" id="{AE392F21-CB1E-8A1F-E6AA-36C9169D3D4D}"/>
              </a:ext>
            </a:extLst>
          </p:cNvPr>
          <p:cNvSpPr/>
          <p:nvPr/>
        </p:nvSpPr>
        <p:spPr>
          <a:xfrm rot="5400000">
            <a:off x="9482038" y="2531920"/>
            <a:ext cx="292002" cy="128017"/>
          </a:xfrm>
          <a:custGeom>
            <a:avLst/>
            <a:gdLst/>
            <a:ahLst/>
            <a:cxnLst/>
            <a:rect l="0" t="0" r="0" b="0"/>
            <a:pathLst>
              <a:path w="304419" h="133604">
                <a:moveTo>
                  <a:pt x="0" y="33401"/>
                </a:moveTo>
                <a:lnTo>
                  <a:pt x="237617" y="33401"/>
                </a:lnTo>
                <a:lnTo>
                  <a:pt x="237617" y="0"/>
                </a:lnTo>
                <a:lnTo>
                  <a:pt x="304419" y="66802"/>
                </a:lnTo>
                <a:lnTo>
                  <a:pt x="237617" y="133604"/>
                </a:lnTo>
                <a:lnTo>
                  <a:pt x="237617" y="100203"/>
                </a:lnTo>
                <a:lnTo>
                  <a:pt x="0" y="100203"/>
                </a:lnTo>
                <a:close/>
              </a:path>
            </a:pathLst>
          </a:custGeom>
          <a:ln w="25400" cap="flat">
            <a:miter lim="101600"/>
          </a:ln>
        </p:spPr>
        <p:style>
          <a:lnRef idx="1">
            <a:srgbClr val="6C33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sp>
        <p:nvSpPr>
          <p:cNvPr id="22" name="Rectangle 356">
            <a:extLst>
              <a:ext uri="{FF2B5EF4-FFF2-40B4-BE49-F238E27FC236}">
                <a16:creationId xmlns:a16="http://schemas.microsoft.com/office/drawing/2014/main" id="{E35DB973-9571-9ABA-688D-5DB7EAA34333}"/>
              </a:ext>
            </a:extLst>
          </p:cNvPr>
          <p:cNvSpPr/>
          <p:nvPr/>
        </p:nvSpPr>
        <p:spPr>
          <a:xfrm>
            <a:off x="9102612" y="2965682"/>
            <a:ext cx="1719595" cy="380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i="1" kern="100" dirty="0">
                <a:solidFill>
                  <a:srgbClr val="000000"/>
                </a:solidFill>
                <a:ea typeface="Calibri" panose="020F0502020204030204" pitchFamily="34" charset="0"/>
              </a:rPr>
              <a:t>2 meses de </a:t>
            </a:r>
            <a:r>
              <a:rPr lang="es-ES" sz="1400" b="1" i="1" kern="100" dirty="0">
                <a:solidFill>
                  <a:srgbClr val="000000"/>
                </a:solidFill>
                <a:ea typeface="Calibri" panose="020F0502020204030204" pitchFamily="34" charset="0"/>
              </a:rPr>
              <a:t>Servicio para el Hogar: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464646"/>
                </a:solidFill>
                <a:effectLst/>
                <a:latin typeface="Roboto-Regular"/>
              </a:rPr>
              <a:t>Urgencias en electricidad, fontanería, cerrajería y cristalería en menos de 3h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464646"/>
                </a:solidFill>
                <a:effectLst/>
                <a:latin typeface="Roboto-Regular"/>
              </a:rPr>
              <a:t>Urgencias con mano de obra y desplazamientos incluidos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464646"/>
                </a:solidFill>
                <a:effectLst/>
                <a:latin typeface="Roboto-Regular"/>
              </a:rPr>
              <a:t>Sin permanencia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800" i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24B3D00-4DAD-32C5-4416-2BD510FAFFAC}"/>
              </a:ext>
            </a:extLst>
          </p:cNvPr>
          <p:cNvSpPr/>
          <p:nvPr/>
        </p:nvSpPr>
        <p:spPr>
          <a:xfrm>
            <a:off x="8811832" y="1840047"/>
            <a:ext cx="2233791" cy="33206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56">
            <a:extLst>
              <a:ext uri="{FF2B5EF4-FFF2-40B4-BE49-F238E27FC236}">
                <a16:creationId xmlns:a16="http://schemas.microsoft.com/office/drawing/2014/main" id="{3D3AE08B-ECB9-DA46-1D8D-2AA6B0D3905B}"/>
              </a:ext>
            </a:extLst>
          </p:cNvPr>
          <p:cNvSpPr/>
          <p:nvPr/>
        </p:nvSpPr>
        <p:spPr>
          <a:xfrm>
            <a:off x="4984012" y="1892138"/>
            <a:ext cx="1509769" cy="2754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BENEFICIOS</a:t>
            </a:r>
            <a:endParaRPr lang="es-ES" b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BE4D3CB-967C-3172-ECF9-1E932559B63B}"/>
              </a:ext>
            </a:extLst>
          </p:cNvPr>
          <p:cNvSpPr/>
          <p:nvPr/>
        </p:nvSpPr>
        <p:spPr>
          <a:xfrm>
            <a:off x="1858374" y="819999"/>
            <a:ext cx="2068746" cy="487910"/>
          </a:xfrm>
          <a:prstGeom prst="roundRect">
            <a:avLst/>
          </a:prstGeom>
          <a:noFill/>
          <a:ln w="57150">
            <a:solidFill>
              <a:srgbClr val="EE80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84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15FF-84BB-A9E6-ED92-040AC9C4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7F7DA982-B582-EA71-D7B4-56C391F9CC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4A6A3C2-7AAC-453B-C2C5-A5810C6505F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9245" y="561001"/>
            <a:ext cx="10854813" cy="5928852"/>
            <a:chOff x="766916" y="491613"/>
            <a:chExt cx="10854813" cy="592885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4876174-6851-9344-1E16-FC01FE56B6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916" y="491613"/>
              <a:ext cx="10854813" cy="592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BB7953E8-743A-DF1B-9E60-90396F01225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339832" y="1021048"/>
              <a:ext cx="0" cy="4815902"/>
            </a:xfrm>
            <a:prstGeom prst="line">
              <a:avLst/>
            </a:prstGeom>
            <a:ln>
              <a:solidFill>
                <a:srgbClr val="EE80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5D0CB8-A1FA-D649-085D-814E4CE010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378211" y="3320233"/>
            <a:ext cx="45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</a:t>
            </a:r>
            <a:r>
              <a:rPr lang="es-ES" sz="3600" b="1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Multienergía</a:t>
            </a:r>
            <a:endParaRPr lang="es-ES" sz="3600" b="1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A22DD2-131A-51CC-056D-7619437D92C8}"/>
              </a:ext>
            </a:extLst>
          </p:cNvPr>
          <p:cNvSpPr txBox="1"/>
          <p:nvPr/>
        </p:nvSpPr>
        <p:spPr>
          <a:xfrm>
            <a:off x="2416344" y="1071527"/>
            <a:ext cx="610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Movilidad Eléctrica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24EAA9F9-BB23-6C4E-AB55-E5D7995B119C}"/>
              </a:ext>
            </a:extLst>
          </p:cNvPr>
          <p:cNvGrpSpPr/>
          <p:nvPr/>
        </p:nvGrpSpPr>
        <p:grpSpPr>
          <a:xfrm>
            <a:off x="2347261" y="2075661"/>
            <a:ext cx="2190057" cy="1961367"/>
            <a:chOff x="6621202" y="1770432"/>
            <a:chExt cx="2190057" cy="1961367"/>
          </a:xfrm>
        </p:grpSpPr>
        <p:sp>
          <p:nvSpPr>
            <p:cNvPr id="76" name="Rectangle 356">
              <a:extLst>
                <a:ext uri="{FF2B5EF4-FFF2-40B4-BE49-F238E27FC236}">
                  <a16:creationId xmlns:a16="http://schemas.microsoft.com/office/drawing/2014/main" id="{B965E31B-7025-B74D-8FE6-33FDE0F299AB}"/>
                </a:ext>
              </a:extLst>
            </p:cNvPr>
            <p:cNvSpPr/>
            <p:nvPr/>
          </p:nvSpPr>
          <p:spPr>
            <a:xfrm>
              <a:off x="6851685" y="1770432"/>
              <a:ext cx="1509769" cy="2754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b="1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INSTALACIÓN HOGAR</a:t>
              </a:r>
              <a:endParaRPr lang="es-ES" b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77" name="Rectangle 356">
              <a:extLst>
                <a:ext uri="{FF2B5EF4-FFF2-40B4-BE49-F238E27FC236}">
                  <a16:creationId xmlns:a16="http://schemas.microsoft.com/office/drawing/2014/main" id="{532B4BC8-B05A-9881-4EB2-73EB0EB7AAC5}"/>
                </a:ext>
              </a:extLst>
            </p:cNvPr>
            <p:cNvSpPr/>
            <p:nvPr/>
          </p:nvSpPr>
          <p:spPr>
            <a:xfrm>
              <a:off x="6700085" y="2436362"/>
              <a:ext cx="2062965" cy="4834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600" b="1" kern="100" dirty="0">
                  <a:solidFill>
                    <a:srgbClr val="000000"/>
                  </a:solidFill>
                  <a:ea typeface="Calibri" panose="020F0502020204030204" pitchFamily="34" charset="0"/>
                </a:rPr>
                <a:t>Garaje Comunitario</a:t>
              </a:r>
              <a:endParaRPr lang="es-ES" sz="1600" b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0D4F5BEF-1401-6D9D-ABFF-6D4E6E4D57EA}"/>
                </a:ext>
              </a:extLst>
            </p:cNvPr>
            <p:cNvSpPr txBox="1"/>
            <p:nvPr/>
          </p:nvSpPr>
          <p:spPr>
            <a:xfrm>
              <a:off x="6647116" y="2669631"/>
              <a:ext cx="21641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rgbClr val="EE800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Desde 1.945,95€ </a:t>
              </a:r>
              <a:r>
                <a:rPr lang="es-ES" sz="1400" b="1" dirty="0">
                  <a:solidFill>
                    <a:srgbClr val="35353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(con IVA)</a:t>
              </a:r>
              <a:endParaRPr lang="es-ES" sz="1400" dirty="0"/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6B831478-2D05-F508-2609-9E0CCA8E7065}"/>
                </a:ext>
              </a:extLst>
            </p:cNvPr>
            <p:cNvSpPr txBox="1"/>
            <p:nvPr/>
          </p:nvSpPr>
          <p:spPr>
            <a:xfrm>
              <a:off x="6621202" y="3424022"/>
              <a:ext cx="21641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rgbClr val="EE800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Desde 1.895,95€ </a:t>
              </a:r>
              <a:r>
                <a:rPr lang="es-ES" sz="1400" b="1" dirty="0">
                  <a:solidFill>
                    <a:srgbClr val="35353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(con IVA)</a:t>
              </a:r>
              <a:endParaRPr lang="es-ES" sz="1400" dirty="0"/>
            </a:p>
          </p:txBody>
        </p:sp>
        <p:sp>
          <p:nvSpPr>
            <p:cNvPr id="82" name="Rectangle 356">
              <a:extLst>
                <a:ext uri="{FF2B5EF4-FFF2-40B4-BE49-F238E27FC236}">
                  <a16:creationId xmlns:a16="http://schemas.microsoft.com/office/drawing/2014/main" id="{4E98D763-4548-B453-A916-76DCA3506284}"/>
                </a:ext>
              </a:extLst>
            </p:cNvPr>
            <p:cNvSpPr/>
            <p:nvPr/>
          </p:nvSpPr>
          <p:spPr>
            <a:xfrm>
              <a:off x="6722380" y="3181420"/>
              <a:ext cx="2062965" cy="4834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600" b="1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Vivienda Unifamiliar</a:t>
              </a:r>
              <a:endParaRPr lang="es-ES" sz="1600" b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ADBE8881-26EF-93DF-85AA-BA1E97E9A8A0}"/>
              </a:ext>
            </a:extLst>
          </p:cNvPr>
          <p:cNvGrpSpPr/>
          <p:nvPr/>
        </p:nvGrpSpPr>
        <p:grpSpPr>
          <a:xfrm>
            <a:off x="4489109" y="4824618"/>
            <a:ext cx="2603252" cy="1250723"/>
            <a:chOff x="6649410" y="4505989"/>
            <a:chExt cx="2603252" cy="1250723"/>
          </a:xfrm>
        </p:grpSpPr>
        <p:sp>
          <p:nvSpPr>
            <p:cNvPr id="78" name="Rectangle 356">
              <a:extLst>
                <a:ext uri="{FF2B5EF4-FFF2-40B4-BE49-F238E27FC236}">
                  <a16:creationId xmlns:a16="http://schemas.microsoft.com/office/drawing/2014/main" id="{00C1FAAB-DC8C-2BD8-C043-1DE5055AC719}"/>
                </a:ext>
              </a:extLst>
            </p:cNvPr>
            <p:cNvSpPr/>
            <p:nvPr/>
          </p:nvSpPr>
          <p:spPr>
            <a:xfrm>
              <a:off x="6697619" y="4505989"/>
              <a:ext cx="2359737" cy="707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600" b="1" kern="100" dirty="0">
                  <a:solidFill>
                    <a:srgbClr val="000000"/>
                  </a:solidFill>
                  <a:ea typeface="Calibri" panose="020F0502020204030204" pitchFamily="34" charset="0"/>
                </a:rPr>
                <a:t>CONTRATO PUNTO DE RECARGA Y TARIFA LUZ </a:t>
              </a:r>
              <a:endParaRPr lang="es-ES" sz="1600" b="1" kern="100" dirty="0">
                <a:solidFill>
                  <a:srgbClr val="474747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41D22A64-674E-F711-22D1-A2AA4608188F}"/>
                </a:ext>
              </a:extLst>
            </p:cNvPr>
            <p:cNvSpPr txBox="1"/>
            <p:nvPr/>
          </p:nvSpPr>
          <p:spPr>
            <a:xfrm>
              <a:off x="6649410" y="5120718"/>
              <a:ext cx="23597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rgbClr val="353535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Descuento Factura Luz: 300€ </a:t>
              </a:r>
              <a:endParaRPr lang="es-ES" sz="1400" dirty="0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D73F402C-0917-CDFF-1294-4B2AFC6E22B4}"/>
                </a:ext>
              </a:extLst>
            </p:cNvPr>
            <p:cNvSpPr txBox="1"/>
            <p:nvPr/>
          </p:nvSpPr>
          <p:spPr>
            <a:xfrm>
              <a:off x="6892926" y="5448935"/>
              <a:ext cx="23597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rgbClr val="353535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Saldo </a:t>
              </a:r>
              <a:r>
                <a:rPr lang="es-ES" sz="1400" b="1" dirty="0" err="1">
                  <a:solidFill>
                    <a:srgbClr val="353535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Waylet</a:t>
              </a:r>
              <a:r>
                <a:rPr lang="es-ES" sz="1400" b="1" dirty="0">
                  <a:solidFill>
                    <a:srgbClr val="353535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*: 150€ </a:t>
              </a:r>
              <a:endParaRPr lang="es-ES" sz="1400" dirty="0"/>
            </a:p>
          </p:txBody>
        </p:sp>
      </p:grpSp>
      <p:sp>
        <p:nvSpPr>
          <p:cNvPr id="86" name="Shape 367">
            <a:extLst>
              <a:ext uri="{FF2B5EF4-FFF2-40B4-BE49-F238E27FC236}">
                <a16:creationId xmlns:a16="http://schemas.microsoft.com/office/drawing/2014/main" id="{C8D878D2-7994-2131-52DF-8A04D5F6DA25}"/>
              </a:ext>
            </a:extLst>
          </p:cNvPr>
          <p:cNvSpPr/>
          <p:nvPr/>
        </p:nvSpPr>
        <p:spPr>
          <a:xfrm>
            <a:off x="5316100" y="2869197"/>
            <a:ext cx="292002" cy="128017"/>
          </a:xfrm>
          <a:custGeom>
            <a:avLst/>
            <a:gdLst/>
            <a:ahLst/>
            <a:cxnLst/>
            <a:rect l="0" t="0" r="0" b="0"/>
            <a:pathLst>
              <a:path w="304419" h="133604">
                <a:moveTo>
                  <a:pt x="0" y="33401"/>
                </a:moveTo>
                <a:lnTo>
                  <a:pt x="237617" y="33401"/>
                </a:lnTo>
                <a:lnTo>
                  <a:pt x="237617" y="0"/>
                </a:lnTo>
                <a:lnTo>
                  <a:pt x="304419" y="66802"/>
                </a:lnTo>
                <a:lnTo>
                  <a:pt x="237617" y="133604"/>
                </a:lnTo>
                <a:lnTo>
                  <a:pt x="237617" y="100203"/>
                </a:lnTo>
                <a:lnTo>
                  <a:pt x="0" y="100203"/>
                </a:lnTo>
                <a:close/>
              </a:path>
            </a:pathLst>
          </a:custGeom>
          <a:ln w="25400" cap="flat">
            <a:miter lim="101600"/>
          </a:ln>
        </p:spPr>
        <p:style>
          <a:lnRef idx="1">
            <a:srgbClr val="6C33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2032DF4-700D-9276-91EE-4E3F6C632F3B}"/>
              </a:ext>
            </a:extLst>
          </p:cNvPr>
          <p:cNvSpPr txBox="1"/>
          <p:nvPr/>
        </p:nvSpPr>
        <p:spPr>
          <a:xfrm>
            <a:off x="6435093" y="2652033"/>
            <a:ext cx="2943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Instalación y puesta en marcha </a:t>
            </a:r>
            <a:r>
              <a:rPr lang="es-ES" sz="1400" dirty="0"/>
              <a:t>del punto de recarga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Mantenimiento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Gestión de </a:t>
            </a:r>
            <a:r>
              <a:rPr lang="es-ES" sz="1400" b="1" dirty="0"/>
              <a:t>Subvenciones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Legalización </a:t>
            </a:r>
            <a:r>
              <a:rPr lang="es-ES" sz="1400" dirty="0"/>
              <a:t>de la instalación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Tarifa de luz especial</a:t>
            </a: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8582E6BA-0A33-2CE9-53D5-25C520E2E0FD}"/>
              </a:ext>
            </a:extLst>
          </p:cNvPr>
          <p:cNvCxnSpPr>
            <a:cxnSpLocks/>
          </p:cNvCxnSpPr>
          <p:nvPr/>
        </p:nvCxnSpPr>
        <p:spPr>
          <a:xfrm>
            <a:off x="2670077" y="1901273"/>
            <a:ext cx="5598247" cy="0"/>
          </a:xfrm>
          <a:prstGeom prst="line">
            <a:avLst/>
          </a:prstGeom>
          <a:ln>
            <a:solidFill>
              <a:srgbClr val="EE80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56">
            <a:extLst>
              <a:ext uri="{FF2B5EF4-FFF2-40B4-BE49-F238E27FC236}">
                <a16:creationId xmlns:a16="http://schemas.microsoft.com/office/drawing/2014/main" id="{C5D31109-B8A6-9011-1B09-D7F82E65AD2E}"/>
              </a:ext>
            </a:extLst>
          </p:cNvPr>
          <p:cNvSpPr/>
          <p:nvPr/>
        </p:nvSpPr>
        <p:spPr>
          <a:xfrm>
            <a:off x="6971397" y="2144883"/>
            <a:ext cx="1509769" cy="2754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BENEFICIOS</a:t>
            </a:r>
            <a:endParaRPr lang="es-ES" b="1" kern="100" dirty="0">
              <a:solidFill>
                <a:srgbClr val="474747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D0A220B-8E97-BDCC-BA06-18DB24C2A568}"/>
              </a:ext>
            </a:extLst>
          </p:cNvPr>
          <p:cNvCxnSpPr>
            <a:cxnSpLocks/>
          </p:cNvCxnSpPr>
          <p:nvPr/>
        </p:nvCxnSpPr>
        <p:spPr>
          <a:xfrm>
            <a:off x="2426144" y="4531402"/>
            <a:ext cx="5598247" cy="0"/>
          </a:xfrm>
          <a:prstGeom prst="line">
            <a:avLst/>
          </a:prstGeom>
          <a:ln>
            <a:solidFill>
              <a:srgbClr val="EE80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100F5B8-A69C-40E3-5461-9630EA68B73F}"/>
              </a:ext>
            </a:extLst>
          </p:cNvPr>
          <p:cNvSpPr/>
          <p:nvPr/>
        </p:nvSpPr>
        <p:spPr>
          <a:xfrm>
            <a:off x="4195962" y="1090436"/>
            <a:ext cx="2546478" cy="487910"/>
          </a:xfrm>
          <a:prstGeom prst="roundRect">
            <a:avLst/>
          </a:prstGeom>
          <a:noFill/>
          <a:ln w="57150">
            <a:solidFill>
              <a:srgbClr val="EE80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44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738ED-8FF4-3B40-BA8B-244D677CB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2255B76-0519-9533-7B27-5055CECB8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1B4C97-97EE-20EC-F1ED-D30875580B3F}"/>
              </a:ext>
            </a:extLst>
          </p:cNvPr>
          <p:cNvSpPr txBox="1"/>
          <p:nvPr/>
        </p:nvSpPr>
        <p:spPr>
          <a:xfrm rot="16200000">
            <a:off x="-1274514" y="3320233"/>
            <a:ext cx="45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</a:t>
            </a:r>
            <a:r>
              <a:rPr lang="es-ES" sz="3600" b="1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Multienergía</a:t>
            </a:r>
            <a:endParaRPr lang="es-ES" sz="3600" b="1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706">
            <a:extLst>
              <a:ext uri="{FF2B5EF4-FFF2-40B4-BE49-F238E27FC236}">
                <a16:creationId xmlns:a16="http://schemas.microsoft.com/office/drawing/2014/main" id="{831B15EE-C32C-2B94-766C-B72D04DCC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9832" y="1277085"/>
            <a:ext cx="10057011" cy="43038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EFE411-4764-DB6F-DEAA-8CA8D8F1A881}"/>
              </a:ext>
            </a:extLst>
          </p:cNvPr>
          <p:cNvSpPr txBox="1"/>
          <p:nvPr/>
        </p:nvSpPr>
        <p:spPr>
          <a:xfrm>
            <a:off x="2477729" y="8085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rgbClr val="3535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Waylet</a:t>
            </a:r>
            <a:r>
              <a:rPr lang="es-ES" sz="2400" b="1" dirty="0">
                <a:solidFill>
                  <a:srgbClr val="3535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5223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56B19-506B-511D-112B-9172FD9B8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7BE11AA-1995-155D-111A-07AD4E40B0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0BB754A-D26C-686B-F72E-50D39C05907A}"/>
              </a:ext>
            </a:extLst>
          </p:cNvPr>
          <p:cNvGrpSpPr/>
          <p:nvPr/>
        </p:nvGrpSpPr>
        <p:grpSpPr>
          <a:xfrm>
            <a:off x="766916" y="491613"/>
            <a:ext cx="10854813" cy="5928852"/>
            <a:chOff x="766916" y="491613"/>
            <a:chExt cx="10854813" cy="592885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12BCDDE-1DDE-3716-E71D-FF8B4FE3B269}"/>
                </a:ext>
              </a:extLst>
            </p:cNvPr>
            <p:cNvSpPr/>
            <p:nvPr/>
          </p:nvSpPr>
          <p:spPr>
            <a:xfrm>
              <a:off x="766916" y="491613"/>
              <a:ext cx="10854813" cy="592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 descr="Dibujo animado de un animal con la boca abierta&#10;&#10;Descripción generada automáticamente con confianza baja">
              <a:extLst>
                <a:ext uri="{FF2B5EF4-FFF2-40B4-BE49-F238E27FC236}">
                  <a16:creationId xmlns:a16="http://schemas.microsoft.com/office/drawing/2014/main" id="{255F205D-069E-786B-28ED-33DE7AE8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482" y="595962"/>
              <a:ext cx="605602" cy="425086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C947901C-E372-66B3-5A60-0C1D43EABB2F}"/>
                </a:ext>
              </a:extLst>
            </p:cNvPr>
            <p:cNvCxnSpPr>
              <a:cxnSpLocks/>
            </p:cNvCxnSpPr>
            <p:nvPr/>
          </p:nvCxnSpPr>
          <p:spPr>
            <a:xfrm>
              <a:off x="1339832" y="1021048"/>
              <a:ext cx="0" cy="4815902"/>
            </a:xfrm>
            <a:prstGeom prst="line">
              <a:avLst/>
            </a:prstGeom>
            <a:ln>
              <a:solidFill>
                <a:srgbClr val="EE80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86443441-CC07-0D87-7689-317C40C0D707}"/>
              </a:ext>
            </a:extLst>
          </p:cNvPr>
          <p:cNvSpPr txBox="1"/>
          <p:nvPr/>
        </p:nvSpPr>
        <p:spPr>
          <a:xfrm>
            <a:off x="5935523" y="2309582"/>
            <a:ext cx="5971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Canales de las </a:t>
            </a:r>
            <a:r>
              <a:rPr lang="es-ES" sz="6000" b="1" dirty="0">
                <a:solidFill>
                  <a:srgbClr val="EE800A"/>
                </a:solidFill>
                <a:latin typeface="Calibri" panose="020F0502020204030204" pitchFamily="34" charset="0"/>
              </a:rPr>
              <a:t>Ofertas</a:t>
            </a:r>
            <a:r>
              <a:rPr lang="es-ES" sz="6000" b="1" dirty="0">
                <a:solidFill>
                  <a:srgbClr val="EE800A"/>
                </a:solidFill>
                <a:effectLst/>
                <a:latin typeface="Calibri" panose="020F0502020204030204" pitchFamily="34" charset="0"/>
              </a:rPr>
              <a:t> </a:t>
            </a:r>
            <a:endParaRPr lang="es-ES" sz="6000" b="1" dirty="0">
              <a:solidFill>
                <a:srgbClr val="EE80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62F75B-7B9B-E8C3-0959-F8985668B17F}"/>
              </a:ext>
            </a:extLst>
          </p:cNvPr>
          <p:cNvSpPr txBox="1"/>
          <p:nvPr/>
        </p:nvSpPr>
        <p:spPr>
          <a:xfrm rot="16200000">
            <a:off x="-1274514" y="3320233"/>
            <a:ext cx="45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</a:t>
            </a:r>
            <a:r>
              <a:rPr lang="es-ES" sz="3600" b="1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Multienergía</a:t>
            </a:r>
            <a:endParaRPr lang="es-ES" sz="3600" b="1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Imagen que contiene exterior, alambre, luz, pájaro&#10;&#10;El contenido generado por IA puede ser incorrecto.">
            <a:extLst>
              <a:ext uri="{FF2B5EF4-FFF2-40B4-BE49-F238E27FC236}">
                <a16:creationId xmlns:a16="http://schemas.microsoft.com/office/drawing/2014/main" id="{DEA1E9B0-D900-C083-EB81-FC3D1723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40" r="20036"/>
          <a:stretch/>
        </p:blipFill>
        <p:spPr>
          <a:xfrm>
            <a:off x="1472359" y="1284957"/>
            <a:ext cx="4274158" cy="42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2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D8E1-DC3B-3464-934A-EAF0DA75D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5738316-DF14-0DD7-9DA1-339AE4BEEC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zx</a:t>
            </a:r>
            <a:endParaRPr lang="es-ES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31BF19C9-CDAE-0105-08F4-589437B78EE2}"/>
              </a:ext>
            </a:extLst>
          </p:cNvPr>
          <p:cNvSpPr/>
          <p:nvPr/>
        </p:nvSpPr>
        <p:spPr>
          <a:xfrm>
            <a:off x="4476937" y="5537886"/>
            <a:ext cx="1235605" cy="817358"/>
          </a:xfrm>
          <a:prstGeom prst="roundRect">
            <a:avLst/>
          </a:prstGeom>
          <a:solidFill>
            <a:srgbClr val="1A21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chemeClr val="bg1"/>
                </a:solidFill>
                <a:latin typeface="Aptos Display" panose="02110004020202020204"/>
                <a:ea typeface="Roboto Black" panose="02000000000000000000" pitchFamily="2" charset="0"/>
                <a:cs typeface="Roboto Black" panose="02000000000000000000" pitchFamily="2" charset="0"/>
              </a:rPr>
              <a:t>1.500.000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chemeClr val="bg1"/>
                </a:solidFill>
                <a:latin typeface="Aptos Display" panose="02110004020202020204"/>
                <a:ea typeface="Roboto Black" panose="02000000000000000000" pitchFamily="2" charset="0"/>
                <a:cs typeface="Roboto Black" panose="02000000000000000000" pitchFamily="2" charset="0"/>
              </a:rPr>
              <a:t>usuarios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12846B5-A83B-A578-5CFC-7BFB86B2743C}"/>
              </a:ext>
            </a:extLst>
          </p:cNvPr>
          <p:cNvSpPr/>
          <p:nvPr/>
        </p:nvSpPr>
        <p:spPr>
          <a:xfrm>
            <a:off x="766916" y="491613"/>
            <a:ext cx="10854813" cy="5928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9406F54-2D8A-A50E-CD58-55819339E828}"/>
              </a:ext>
            </a:extLst>
          </p:cNvPr>
          <p:cNvCxnSpPr>
            <a:cxnSpLocks/>
          </p:cNvCxnSpPr>
          <p:nvPr/>
        </p:nvCxnSpPr>
        <p:spPr>
          <a:xfrm>
            <a:off x="1339832" y="1021048"/>
            <a:ext cx="0" cy="4815902"/>
          </a:xfrm>
          <a:prstGeom prst="line">
            <a:avLst/>
          </a:prstGeom>
          <a:ln>
            <a:solidFill>
              <a:srgbClr val="EE80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575479C-B4C2-7FF7-8B50-B5E0284BDE43}"/>
              </a:ext>
            </a:extLst>
          </p:cNvPr>
          <p:cNvSpPr txBox="1"/>
          <p:nvPr/>
        </p:nvSpPr>
        <p:spPr>
          <a:xfrm>
            <a:off x="3381598" y="1432720"/>
            <a:ext cx="171798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Ofertas incluidas en la </a:t>
            </a:r>
            <a:r>
              <a:rPr lang="es-ES" b="1" dirty="0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APP/blog/RRSS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EE8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FDB1238-CD69-BC4E-5A2B-FD53AF61F26D}"/>
              </a:ext>
            </a:extLst>
          </p:cNvPr>
          <p:cNvSpPr txBox="1"/>
          <p:nvPr/>
        </p:nvSpPr>
        <p:spPr>
          <a:xfrm rot="16200000">
            <a:off x="-1274514" y="3320233"/>
            <a:ext cx="45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</a:t>
            </a:r>
            <a:r>
              <a:rPr lang="es-ES" sz="3600" b="1" dirty="0" err="1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Multienergía</a:t>
            </a:r>
            <a:endParaRPr lang="es-ES" sz="3600" b="1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17B54F7-EEF2-9219-FFDA-DF80E7B75E22}"/>
              </a:ext>
            </a:extLst>
          </p:cNvPr>
          <p:cNvGrpSpPr/>
          <p:nvPr/>
        </p:nvGrpSpPr>
        <p:grpSpPr>
          <a:xfrm>
            <a:off x="1614171" y="739521"/>
            <a:ext cx="1577584" cy="3369515"/>
            <a:chOff x="6276741" y="1069728"/>
            <a:chExt cx="1800624" cy="3523243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9CF6536-96EB-E9C2-2302-A55EE3EB5966}"/>
                </a:ext>
              </a:extLst>
            </p:cNvPr>
            <p:cNvGrpSpPr/>
            <p:nvPr/>
          </p:nvGrpSpPr>
          <p:grpSpPr>
            <a:xfrm>
              <a:off x="6276741" y="1069728"/>
              <a:ext cx="1800624" cy="3523243"/>
              <a:chOff x="6401509" y="1231637"/>
              <a:chExt cx="2246012" cy="4394724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E1E15164-4854-5EFC-1E7B-0E65284CA655}"/>
                  </a:ext>
                </a:extLst>
              </p:cNvPr>
              <p:cNvGrpSpPr/>
              <p:nvPr/>
            </p:nvGrpSpPr>
            <p:grpSpPr>
              <a:xfrm>
                <a:off x="6401509" y="1231637"/>
                <a:ext cx="2246012" cy="4394724"/>
                <a:chOff x="11054037" y="198247"/>
                <a:chExt cx="2246012" cy="4394724"/>
              </a:xfrm>
            </p:grpSpPr>
            <p:pic>
              <p:nvPicPr>
                <p:cNvPr id="38" name="Imagen 37" descr="Interfaz de usuario gráfica, Aplicación&#10;&#10;Descripción generada automáticamente">
                  <a:extLst>
                    <a:ext uri="{FF2B5EF4-FFF2-40B4-BE49-F238E27FC236}">
                      <a16:creationId xmlns:a16="http://schemas.microsoft.com/office/drawing/2014/main" id="{179FD13A-E6A3-BAC3-EE11-F4C9B7030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54037" y="198247"/>
                  <a:ext cx="2246012" cy="4394724"/>
                </a:xfrm>
                <a:prstGeom prst="rect">
                  <a:avLst/>
                </a:prstGeom>
              </p:spPr>
            </p:pic>
            <p:pic>
              <p:nvPicPr>
                <p:cNvPr id="14" name="Imagen 13" descr="Interfaz de usuario gráfica, Sitio web&#10;&#10;Descripción generada automáticamente">
                  <a:extLst>
                    <a:ext uri="{FF2B5EF4-FFF2-40B4-BE49-F238E27FC236}">
                      <a16:creationId xmlns:a16="http://schemas.microsoft.com/office/drawing/2014/main" id="{A5632651-A43F-7ECF-4BDC-951B1D76DF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56943" y="437535"/>
                  <a:ext cx="1920865" cy="3573356"/>
                </a:xfrm>
                <a:prstGeom prst="rect">
                  <a:avLst/>
                </a:prstGeom>
              </p:spPr>
            </p:pic>
          </p:grp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0ACE82B8-6FCE-4ECD-F8DE-A7AA60B05072}"/>
                  </a:ext>
                </a:extLst>
              </p:cNvPr>
              <p:cNvSpPr/>
              <p:nvPr/>
            </p:nvSpPr>
            <p:spPr>
              <a:xfrm>
                <a:off x="6710379" y="2501462"/>
                <a:ext cx="1739938" cy="17201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noFill/>
                </a:endParaRPr>
              </a:p>
            </p:txBody>
          </p:sp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2D77E5BB-1827-B161-469F-3AA516D2F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6712" y="2482301"/>
                <a:ext cx="1419543" cy="1798871"/>
              </a:xfrm>
              <a:prstGeom prst="rect">
                <a:avLst/>
              </a:prstGeom>
            </p:spPr>
          </p:pic>
        </p:grp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33703516-D109-5366-798E-8B413242F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3126" y="2557921"/>
              <a:ext cx="861190" cy="575002"/>
            </a:xfrm>
            <a:prstGeom prst="rect">
              <a:avLst/>
            </a:prstGeom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4B4E01C-AF34-8356-C0E4-F12592B221A5}"/>
              </a:ext>
            </a:extLst>
          </p:cNvPr>
          <p:cNvGrpSpPr/>
          <p:nvPr/>
        </p:nvGrpSpPr>
        <p:grpSpPr>
          <a:xfrm>
            <a:off x="3381598" y="3076112"/>
            <a:ext cx="1894502" cy="2956738"/>
            <a:chOff x="4039009" y="3102701"/>
            <a:chExt cx="1894502" cy="2956738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9120878C-8007-686A-0E5E-190E66E7B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9009" y="3102701"/>
              <a:ext cx="1894502" cy="2956738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8F5C5363-166B-884D-23A4-97DA81919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2165" y="5047681"/>
              <a:ext cx="552498" cy="556308"/>
            </a:xfrm>
            <a:prstGeom prst="rect">
              <a:avLst/>
            </a:prstGeom>
          </p:spPr>
        </p:pic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67470A3-0757-A8D3-7057-C8E124819050}"/>
              </a:ext>
            </a:extLst>
          </p:cNvPr>
          <p:cNvSpPr txBox="1"/>
          <p:nvPr/>
        </p:nvSpPr>
        <p:spPr>
          <a:xfrm>
            <a:off x="1802191" y="4554481"/>
            <a:ext cx="171798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Ofertas incluidas en  </a:t>
            </a:r>
            <a:r>
              <a:rPr lang="es-ES" b="1" dirty="0" err="1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flyers</a:t>
            </a:r>
            <a:r>
              <a:rPr lang="es-ES" b="1" dirty="0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1400" b="1" dirty="0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QR/URL</a:t>
            </a:r>
            <a:r>
              <a:rPr lang="es-ES" b="1" dirty="0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EE800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Shape 367">
            <a:extLst>
              <a:ext uri="{FF2B5EF4-FFF2-40B4-BE49-F238E27FC236}">
                <a16:creationId xmlns:a16="http://schemas.microsoft.com/office/drawing/2014/main" id="{5C785490-D6E6-2035-8B1E-30B0C7F43C99}"/>
              </a:ext>
            </a:extLst>
          </p:cNvPr>
          <p:cNvSpPr/>
          <p:nvPr/>
        </p:nvSpPr>
        <p:spPr>
          <a:xfrm rot="5400000">
            <a:off x="8493602" y="4088758"/>
            <a:ext cx="608374" cy="308355"/>
          </a:xfrm>
          <a:custGeom>
            <a:avLst/>
            <a:gdLst/>
            <a:ahLst/>
            <a:cxnLst/>
            <a:rect l="0" t="0" r="0" b="0"/>
            <a:pathLst>
              <a:path w="304419" h="133604">
                <a:moveTo>
                  <a:pt x="0" y="33401"/>
                </a:moveTo>
                <a:lnTo>
                  <a:pt x="237617" y="33401"/>
                </a:lnTo>
                <a:lnTo>
                  <a:pt x="237617" y="0"/>
                </a:lnTo>
                <a:lnTo>
                  <a:pt x="304419" y="66802"/>
                </a:lnTo>
                <a:lnTo>
                  <a:pt x="237617" y="133604"/>
                </a:lnTo>
                <a:lnTo>
                  <a:pt x="237617" y="100203"/>
                </a:lnTo>
                <a:lnTo>
                  <a:pt x="0" y="100203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25400" cap="flat">
            <a:solidFill>
              <a:schemeClr val="tx2">
                <a:lumMod val="50000"/>
                <a:lumOff val="50000"/>
              </a:schemeClr>
            </a:solidFill>
            <a:miter lim="101600"/>
          </a:ln>
        </p:spPr>
        <p:style>
          <a:lnRef idx="1">
            <a:srgbClr val="6C33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51D55C59-8B97-C20C-6A95-9DF579282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093335"/>
            <a:ext cx="5226394" cy="1782296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8106139D-C8F3-3FEC-9FD5-E9AE6035810A}"/>
              </a:ext>
            </a:extLst>
          </p:cNvPr>
          <p:cNvSpPr txBox="1"/>
          <p:nvPr/>
        </p:nvSpPr>
        <p:spPr>
          <a:xfrm>
            <a:off x="7762984" y="1248054"/>
            <a:ext cx="171798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s-ES" b="1" dirty="0">
                <a:solidFill>
                  <a:srgbClr val="EE8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destino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Repsol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Shape 367">
            <a:extLst>
              <a:ext uri="{FF2B5EF4-FFF2-40B4-BE49-F238E27FC236}">
                <a16:creationId xmlns:a16="http://schemas.microsoft.com/office/drawing/2014/main" id="{31F0090A-F277-F54C-94A3-032A2E048EF2}"/>
              </a:ext>
            </a:extLst>
          </p:cNvPr>
          <p:cNvSpPr/>
          <p:nvPr/>
        </p:nvSpPr>
        <p:spPr>
          <a:xfrm>
            <a:off x="5374793" y="2828528"/>
            <a:ext cx="608374" cy="308355"/>
          </a:xfrm>
          <a:custGeom>
            <a:avLst/>
            <a:gdLst/>
            <a:ahLst/>
            <a:cxnLst/>
            <a:rect l="0" t="0" r="0" b="0"/>
            <a:pathLst>
              <a:path w="304419" h="133604">
                <a:moveTo>
                  <a:pt x="0" y="33401"/>
                </a:moveTo>
                <a:lnTo>
                  <a:pt x="237617" y="33401"/>
                </a:lnTo>
                <a:lnTo>
                  <a:pt x="237617" y="0"/>
                </a:lnTo>
                <a:lnTo>
                  <a:pt x="304419" y="66802"/>
                </a:lnTo>
                <a:lnTo>
                  <a:pt x="237617" y="133604"/>
                </a:lnTo>
                <a:lnTo>
                  <a:pt x="237617" y="100203"/>
                </a:lnTo>
                <a:lnTo>
                  <a:pt x="0" y="100203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25400" cap="flat">
            <a:solidFill>
              <a:schemeClr val="tx2">
                <a:lumMod val="50000"/>
                <a:lumOff val="50000"/>
              </a:schemeClr>
            </a:solidFill>
            <a:miter lim="101600"/>
          </a:ln>
        </p:spPr>
        <p:style>
          <a:lnRef idx="1">
            <a:srgbClr val="6C33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ES"/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A4A1C818-AC58-8764-3898-06544713C7C4}"/>
              </a:ext>
            </a:extLst>
          </p:cNvPr>
          <p:cNvGrpSpPr/>
          <p:nvPr/>
        </p:nvGrpSpPr>
        <p:grpSpPr>
          <a:xfrm>
            <a:off x="7564354" y="4692107"/>
            <a:ext cx="1144843" cy="1144843"/>
            <a:chOff x="6526246" y="4074581"/>
            <a:chExt cx="1286662" cy="1286662"/>
          </a:xfrm>
        </p:grpSpPr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72140ADE-799B-E83B-96F9-1EAC4D8E5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87682" y="4393167"/>
              <a:ext cx="711800" cy="711800"/>
            </a:xfrm>
            <a:prstGeom prst="rect">
              <a:avLst/>
            </a:prstGeom>
          </p:spPr>
        </p:pic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F7E8E88A-42E4-51DE-F337-D56AF851FCE7}"/>
                </a:ext>
              </a:extLst>
            </p:cNvPr>
            <p:cNvGrpSpPr/>
            <p:nvPr/>
          </p:nvGrpSpPr>
          <p:grpSpPr>
            <a:xfrm>
              <a:off x="6526246" y="4074581"/>
              <a:ext cx="1286662" cy="1286662"/>
              <a:chOff x="3542671" y="4444064"/>
              <a:chExt cx="1387943" cy="1387943"/>
            </a:xfrm>
          </p:grpSpPr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CF9C9074-D80F-06B0-EA76-AE600358CB30}"/>
                  </a:ext>
                </a:extLst>
              </p:cNvPr>
              <p:cNvSpPr/>
              <p:nvPr/>
            </p:nvSpPr>
            <p:spPr>
              <a:xfrm>
                <a:off x="3623734" y="4515557"/>
                <a:ext cx="1231936" cy="1231936"/>
              </a:xfrm>
              <a:prstGeom prst="ellipse">
                <a:avLst/>
              </a:prstGeom>
              <a:noFill/>
              <a:ln w="76200">
                <a:solidFill>
                  <a:srgbClr val="EE800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45406E24-E130-DC92-570D-1F065C828732}"/>
                  </a:ext>
                </a:extLst>
              </p:cNvPr>
              <p:cNvSpPr/>
              <p:nvPr/>
            </p:nvSpPr>
            <p:spPr>
              <a:xfrm>
                <a:off x="3542671" y="4444064"/>
                <a:ext cx="1387943" cy="1387943"/>
              </a:xfrm>
              <a:prstGeom prst="ellipse">
                <a:avLst/>
              </a:prstGeom>
              <a:noFill/>
              <a:ln w="1143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772C4C2-AACB-0E85-EDC7-58BAEC5199D9}"/>
              </a:ext>
            </a:extLst>
          </p:cNvPr>
          <p:cNvSpPr txBox="1"/>
          <p:nvPr/>
        </p:nvSpPr>
        <p:spPr>
          <a:xfrm>
            <a:off x="8951967" y="4982916"/>
            <a:ext cx="171798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Contratación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EE80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telefónica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64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8605</TotalTime>
  <Words>314</Words>
  <Application>Microsoft Office PowerPoint</Application>
  <PresentationFormat>Panorámica</PresentationFormat>
  <Paragraphs>58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Roboto-Regular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MARTIN DIAZ</dc:creator>
  <cp:lastModifiedBy>VIRGINIA MARTIN DIAZ</cp:lastModifiedBy>
  <cp:revision>172</cp:revision>
  <dcterms:created xsi:type="dcterms:W3CDTF">2024-11-08T13:59:17Z</dcterms:created>
  <dcterms:modified xsi:type="dcterms:W3CDTF">2026-04-18T19:37:23Z</dcterms:modified>
</cp:coreProperties>
</file>